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Lst>
  <p:notesMasterIdLst>
    <p:notesMasterId r:id="rId29"/>
  </p:notesMasterIdLst>
  <p:sldIdLst>
    <p:sldId id="256" r:id="rId2"/>
    <p:sldId id="288" r:id="rId3"/>
    <p:sldId id="292" r:id="rId4"/>
    <p:sldId id="289" r:id="rId5"/>
    <p:sldId id="291" r:id="rId6"/>
    <p:sldId id="293" r:id="rId7"/>
    <p:sldId id="294" r:id="rId8"/>
    <p:sldId id="296" r:id="rId9"/>
    <p:sldId id="295" r:id="rId10"/>
    <p:sldId id="297" r:id="rId11"/>
    <p:sldId id="298" r:id="rId12"/>
    <p:sldId id="299" r:id="rId13"/>
    <p:sldId id="300" r:id="rId14"/>
    <p:sldId id="301" r:id="rId15"/>
    <p:sldId id="302" r:id="rId16"/>
    <p:sldId id="303" r:id="rId17"/>
    <p:sldId id="304" r:id="rId18"/>
    <p:sldId id="258" r:id="rId19"/>
    <p:sldId id="277" r:id="rId20"/>
    <p:sldId id="286" r:id="rId21"/>
    <p:sldId id="279" r:id="rId22"/>
    <p:sldId id="280" r:id="rId23"/>
    <p:sldId id="278" r:id="rId24"/>
    <p:sldId id="281" r:id="rId25"/>
    <p:sldId id="287" r:id="rId26"/>
    <p:sldId id="306" r:id="rId27"/>
    <p:sldId id="305"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72" autoAdjust="0"/>
    <p:restoredTop sz="93383" autoAdjust="0"/>
  </p:normalViewPr>
  <p:slideViewPr>
    <p:cSldViewPr>
      <p:cViewPr varScale="1">
        <p:scale>
          <a:sx n="80" d="100"/>
          <a:sy n="80" d="100"/>
        </p:scale>
        <p:origin x="-1042" y="-67"/>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4E194A5-2BD0-4BDF-97F4-4B63F9BCB147}" type="datetimeFigureOut">
              <a:rPr lang="en-US" smtClean="0"/>
              <a:t>3/24/2014</a:t>
            </a:fld>
            <a:endParaRPr lang="en-US" dirty="0"/>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6CAA214-CB0A-4C41-8C5C-1A0748FC08DF}" type="slidenum">
              <a:rPr lang="en-US" smtClean="0"/>
              <a:t>‹#›</a:t>
            </a:fld>
            <a:endParaRPr lang="en-US" dirty="0"/>
          </a:p>
        </p:txBody>
      </p:sp>
    </p:spTree>
    <p:extLst>
      <p:ext uri="{BB962C8B-B14F-4D97-AF65-F5344CB8AC3E}">
        <p14:creationId xmlns:p14="http://schemas.microsoft.com/office/powerpoint/2010/main" val="24392117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webopedia.com/TERM/c/cloud.html"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smtClean="0"/>
          </a:p>
          <a:p>
            <a:endParaRPr lang="en-US" dirty="0" smtClean="0"/>
          </a:p>
          <a:p>
            <a:endParaRPr lang="en-US" dirty="0" smtClean="0"/>
          </a:p>
          <a:p>
            <a:endParaRPr lang="en-US" dirty="0"/>
          </a:p>
        </p:txBody>
      </p:sp>
      <p:sp>
        <p:nvSpPr>
          <p:cNvPr id="4" name="Номер слайда 3"/>
          <p:cNvSpPr>
            <a:spLocks noGrp="1"/>
          </p:cNvSpPr>
          <p:nvPr>
            <p:ph type="sldNum" sz="quarter" idx="10"/>
          </p:nvPr>
        </p:nvSpPr>
        <p:spPr/>
        <p:txBody>
          <a:bodyPr/>
          <a:lstStyle/>
          <a:p>
            <a:fld id="{F6CAA214-CB0A-4C41-8C5C-1A0748FC08DF}" type="slidenum">
              <a:rPr lang="en-US" smtClean="0"/>
              <a:t>1</a:t>
            </a:fld>
            <a:endParaRPr lang="en-US"/>
          </a:p>
        </p:txBody>
      </p:sp>
    </p:spTree>
    <p:extLst>
      <p:ext uri="{BB962C8B-B14F-4D97-AF65-F5344CB8AC3E}">
        <p14:creationId xmlns:p14="http://schemas.microsoft.com/office/powerpoint/2010/main" val="27092268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Unfortunately this project </a:t>
            </a:r>
            <a:r>
              <a:rPr lang="en-US" baseline="0" dirty="0" smtClean="0"/>
              <a:t>was </a:t>
            </a:r>
            <a:r>
              <a:rPr lang="en-US" baseline="0" dirty="0" smtClean="0"/>
              <a:t>not implemented  </a:t>
            </a:r>
            <a:r>
              <a:rPr lang="en-US" baseline="0" dirty="0" smtClean="0"/>
              <a:t>(</a:t>
            </a:r>
            <a:r>
              <a:rPr lang="en-US" dirty="0" smtClean="0"/>
              <a:t>not passed</a:t>
            </a:r>
            <a:r>
              <a:rPr lang="en-US" baseline="0" dirty="0" smtClean="0"/>
              <a:t> threshold FP7 of EU) </a:t>
            </a:r>
            <a:endParaRPr lang="en-US" dirty="0"/>
          </a:p>
        </p:txBody>
      </p:sp>
      <p:sp>
        <p:nvSpPr>
          <p:cNvPr id="4" name="Номер слайда 3"/>
          <p:cNvSpPr>
            <a:spLocks noGrp="1"/>
          </p:cNvSpPr>
          <p:nvPr>
            <p:ph type="sldNum" sz="quarter" idx="10"/>
          </p:nvPr>
        </p:nvSpPr>
        <p:spPr/>
        <p:txBody>
          <a:bodyPr/>
          <a:lstStyle/>
          <a:p>
            <a:fld id="{F6CAA214-CB0A-4C41-8C5C-1A0748FC08DF}" type="slidenum">
              <a:rPr lang="en-US" smtClean="0"/>
              <a:t>17</a:t>
            </a:fld>
            <a:endParaRPr lang="en-US" dirty="0"/>
          </a:p>
        </p:txBody>
      </p:sp>
    </p:spTree>
    <p:extLst>
      <p:ext uri="{BB962C8B-B14F-4D97-AF65-F5344CB8AC3E}">
        <p14:creationId xmlns:p14="http://schemas.microsoft.com/office/powerpoint/2010/main" val="3366817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The second project was successfully</a:t>
            </a:r>
            <a:r>
              <a:rPr lang="en-US" baseline="0" dirty="0" smtClean="0"/>
              <a:t> implemented in Chisinau city on </a:t>
            </a:r>
            <a:r>
              <a:rPr lang="en-US" baseline="0" dirty="0" err="1" smtClean="0"/>
              <a:t>Autosalubritate</a:t>
            </a:r>
            <a:r>
              <a:rPr lang="en-US" baseline="0" dirty="0" smtClean="0"/>
              <a:t> company</a:t>
            </a:r>
            <a:endParaRPr lang="en-US" dirty="0"/>
          </a:p>
        </p:txBody>
      </p:sp>
      <p:sp>
        <p:nvSpPr>
          <p:cNvPr id="4" name="Номер слайда 3"/>
          <p:cNvSpPr>
            <a:spLocks noGrp="1"/>
          </p:cNvSpPr>
          <p:nvPr>
            <p:ph type="sldNum" sz="quarter" idx="10"/>
          </p:nvPr>
        </p:nvSpPr>
        <p:spPr/>
        <p:txBody>
          <a:bodyPr/>
          <a:lstStyle/>
          <a:p>
            <a:fld id="{F6CAA214-CB0A-4C41-8C5C-1A0748FC08DF}" type="slidenum">
              <a:rPr lang="en-US" smtClean="0"/>
              <a:t>18</a:t>
            </a:fld>
            <a:endParaRPr lang="en-US" dirty="0"/>
          </a:p>
        </p:txBody>
      </p:sp>
    </p:spTree>
    <p:extLst>
      <p:ext uri="{BB962C8B-B14F-4D97-AF65-F5344CB8AC3E}">
        <p14:creationId xmlns:p14="http://schemas.microsoft.com/office/powerpoint/2010/main" val="7099370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Login </a:t>
            </a:r>
            <a:endParaRPr lang="en-US" dirty="0"/>
          </a:p>
        </p:txBody>
      </p:sp>
      <p:sp>
        <p:nvSpPr>
          <p:cNvPr id="4" name="Номер слайда 3"/>
          <p:cNvSpPr>
            <a:spLocks noGrp="1"/>
          </p:cNvSpPr>
          <p:nvPr>
            <p:ph type="sldNum" sz="quarter" idx="10"/>
          </p:nvPr>
        </p:nvSpPr>
        <p:spPr/>
        <p:txBody>
          <a:bodyPr/>
          <a:lstStyle/>
          <a:p>
            <a:fld id="{F6CAA214-CB0A-4C41-8C5C-1A0748FC08DF}" type="slidenum">
              <a:rPr lang="en-US" smtClean="0"/>
              <a:t>19</a:t>
            </a:fld>
            <a:endParaRPr lang="en-US" dirty="0"/>
          </a:p>
        </p:txBody>
      </p:sp>
    </p:spTree>
    <p:extLst>
      <p:ext uri="{BB962C8B-B14F-4D97-AF65-F5344CB8AC3E}">
        <p14:creationId xmlns:p14="http://schemas.microsoft.com/office/powerpoint/2010/main" val="1810287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Smartphone in cabin of </a:t>
            </a:r>
            <a:r>
              <a:rPr lang="en-US" dirty="0" smtClean="0"/>
              <a:t>vehicle. Operating mode.</a:t>
            </a:r>
            <a:endParaRPr lang="en-US" dirty="0"/>
          </a:p>
        </p:txBody>
      </p:sp>
      <p:sp>
        <p:nvSpPr>
          <p:cNvPr id="4" name="Номер слайда 3"/>
          <p:cNvSpPr>
            <a:spLocks noGrp="1"/>
          </p:cNvSpPr>
          <p:nvPr>
            <p:ph type="sldNum" sz="quarter" idx="10"/>
          </p:nvPr>
        </p:nvSpPr>
        <p:spPr/>
        <p:txBody>
          <a:bodyPr/>
          <a:lstStyle/>
          <a:p>
            <a:fld id="{F6CAA214-CB0A-4C41-8C5C-1A0748FC08DF}" type="slidenum">
              <a:rPr lang="en-US" smtClean="0"/>
              <a:t>20</a:t>
            </a:fld>
            <a:endParaRPr lang="en-US" dirty="0"/>
          </a:p>
        </p:txBody>
      </p:sp>
    </p:spTree>
    <p:extLst>
      <p:ext uri="{BB962C8B-B14F-4D97-AF65-F5344CB8AC3E}">
        <p14:creationId xmlns:p14="http://schemas.microsoft.com/office/powerpoint/2010/main" val="37484717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Here</a:t>
            </a:r>
            <a:r>
              <a:rPr lang="en-US" baseline="0" dirty="0" smtClean="0"/>
              <a:t> we see the cars and customers.</a:t>
            </a:r>
            <a:endParaRPr lang="en-US" dirty="0"/>
          </a:p>
        </p:txBody>
      </p:sp>
      <p:sp>
        <p:nvSpPr>
          <p:cNvPr id="4" name="Номер слайда 3"/>
          <p:cNvSpPr>
            <a:spLocks noGrp="1"/>
          </p:cNvSpPr>
          <p:nvPr>
            <p:ph type="sldNum" sz="quarter" idx="10"/>
          </p:nvPr>
        </p:nvSpPr>
        <p:spPr/>
        <p:txBody>
          <a:bodyPr/>
          <a:lstStyle/>
          <a:p>
            <a:fld id="{F6CAA214-CB0A-4C41-8C5C-1A0748FC08DF}" type="slidenum">
              <a:rPr lang="en-US" smtClean="0"/>
              <a:t>21</a:t>
            </a:fld>
            <a:endParaRPr lang="en-US" dirty="0"/>
          </a:p>
        </p:txBody>
      </p:sp>
    </p:spTree>
    <p:extLst>
      <p:ext uri="{BB962C8B-B14F-4D97-AF65-F5344CB8AC3E}">
        <p14:creationId xmlns:p14="http://schemas.microsoft.com/office/powerpoint/2010/main" val="17009157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Here we see points of collection of garbage containers and track of vehicle</a:t>
            </a:r>
            <a:endParaRPr lang="en-US" dirty="0"/>
          </a:p>
        </p:txBody>
      </p:sp>
      <p:sp>
        <p:nvSpPr>
          <p:cNvPr id="4" name="Номер слайда 3"/>
          <p:cNvSpPr>
            <a:spLocks noGrp="1"/>
          </p:cNvSpPr>
          <p:nvPr>
            <p:ph type="sldNum" sz="quarter" idx="10"/>
          </p:nvPr>
        </p:nvSpPr>
        <p:spPr/>
        <p:txBody>
          <a:bodyPr/>
          <a:lstStyle/>
          <a:p>
            <a:fld id="{F6CAA214-CB0A-4C41-8C5C-1A0748FC08DF}" type="slidenum">
              <a:rPr lang="en-US" smtClean="0"/>
              <a:t>22</a:t>
            </a:fld>
            <a:endParaRPr lang="en-US" dirty="0"/>
          </a:p>
        </p:txBody>
      </p:sp>
    </p:spTree>
    <p:extLst>
      <p:ext uri="{BB962C8B-B14F-4D97-AF65-F5344CB8AC3E}">
        <p14:creationId xmlns:p14="http://schemas.microsoft.com/office/powerpoint/2010/main" val="20566960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Here we see Database of clients </a:t>
            </a:r>
            <a:r>
              <a:rPr lang="en-US" dirty="0" smtClean="0"/>
              <a:t>(companies).</a:t>
            </a:r>
            <a:endParaRPr lang="en-US" dirty="0"/>
          </a:p>
        </p:txBody>
      </p:sp>
      <p:sp>
        <p:nvSpPr>
          <p:cNvPr id="4" name="Номер слайда 3"/>
          <p:cNvSpPr>
            <a:spLocks noGrp="1"/>
          </p:cNvSpPr>
          <p:nvPr>
            <p:ph type="sldNum" sz="quarter" idx="10"/>
          </p:nvPr>
        </p:nvSpPr>
        <p:spPr/>
        <p:txBody>
          <a:bodyPr/>
          <a:lstStyle/>
          <a:p>
            <a:fld id="{F6CAA214-CB0A-4C41-8C5C-1A0748FC08DF}" type="slidenum">
              <a:rPr lang="en-US" smtClean="0"/>
              <a:t>23</a:t>
            </a:fld>
            <a:endParaRPr lang="en-US" dirty="0"/>
          </a:p>
        </p:txBody>
      </p:sp>
    </p:spTree>
    <p:extLst>
      <p:ext uri="{BB962C8B-B14F-4D97-AF65-F5344CB8AC3E}">
        <p14:creationId xmlns:p14="http://schemas.microsoft.com/office/powerpoint/2010/main" val="29776244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Here we see one of reports for vehicles</a:t>
            </a:r>
            <a:endParaRPr lang="en-US" dirty="0"/>
          </a:p>
        </p:txBody>
      </p:sp>
      <p:sp>
        <p:nvSpPr>
          <p:cNvPr id="4" name="Номер слайда 3"/>
          <p:cNvSpPr>
            <a:spLocks noGrp="1"/>
          </p:cNvSpPr>
          <p:nvPr>
            <p:ph type="sldNum" sz="quarter" idx="10"/>
          </p:nvPr>
        </p:nvSpPr>
        <p:spPr/>
        <p:txBody>
          <a:bodyPr/>
          <a:lstStyle/>
          <a:p>
            <a:fld id="{F6CAA214-CB0A-4C41-8C5C-1A0748FC08DF}" type="slidenum">
              <a:rPr lang="en-US" smtClean="0"/>
              <a:t>24</a:t>
            </a:fld>
            <a:endParaRPr lang="en-US" dirty="0"/>
          </a:p>
        </p:txBody>
      </p:sp>
    </p:spTree>
    <p:extLst>
      <p:ext uri="{BB962C8B-B14F-4D97-AF65-F5344CB8AC3E}">
        <p14:creationId xmlns:p14="http://schemas.microsoft.com/office/powerpoint/2010/main" val="32926516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Here we see the picture report of vehicle driver about impossibility of cleaning of the garbage containers because car prevent. Client shall provide access. </a:t>
            </a:r>
            <a:r>
              <a:rPr lang="en-US" smtClean="0"/>
              <a:t>The work is executing on base of contract.</a:t>
            </a:r>
            <a:endParaRPr lang="en-US" dirty="0"/>
          </a:p>
        </p:txBody>
      </p:sp>
      <p:sp>
        <p:nvSpPr>
          <p:cNvPr id="4" name="Номер слайда 3"/>
          <p:cNvSpPr>
            <a:spLocks noGrp="1"/>
          </p:cNvSpPr>
          <p:nvPr>
            <p:ph type="sldNum" sz="quarter" idx="10"/>
          </p:nvPr>
        </p:nvSpPr>
        <p:spPr/>
        <p:txBody>
          <a:bodyPr/>
          <a:lstStyle/>
          <a:p>
            <a:fld id="{F6CAA214-CB0A-4C41-8C5C-1A0748FC08DF}" type="slidenum">
              <a:rPr lang="en-US" smtClean="0"/>
              <a:t>25</a:t>
            </a:fld>
            <a:endParaRPr lang="en-US" dirty="0"/>
          </a:p>
        </p:txBody>
      </p:sp>
    </p:spTree>
    <p:extLst>
      <p:ext uri="{BB962C8B-B14F-4D97-AF65-F5344CB8AC3E}">
        <p14:creationId xmlns:p14="http://schemas.microsoft.com/office/powerpoint/2010/main" val="1530536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European Commission about the role of ITS</a:t>
            </a:r>
            <a:endParaRPr lang="en-US" dirty="0"/>
          </a:p>
        </p:txBody>
      </p:sp>
      <p:sp>
        <p:nvSpPr>
          <p:cNvPr id="4" name="Номер слайда 3"/>
          <p:cNvSpPr>
            <a:spLocks noGrp="1"/>
          </p:cNvSpPr>
          <p:nvPr>
            <p:ph type="sldNum" sz="quarter" idx="10"/>
          </p:nvPr>
        </p:nvSpPr>
        <p:spPr/>
        <p:txBody>
          <a:bodyPr/>
          <a:lstStyle/>
          <a:p>
            <a:fld id="{F6CAA214-CB0A-4C41-8C5C-1A0748FC08DF}" type="slidenum">
              <a:rPr lang="en-US" smtClean="0"/>
              <a:t>2</a:t>
            </a:fld>
            <a:endParaRPr lang="en-US" dirty="0"/>
          </a:p>
        </p:txBody>
      </p:sp>
    </p:spTree>
    <p:extLst>
      <p:ext uri="{BB962C8B-B14F-4D97-AF65-F5344CB8AC3E}">
        <p14:creationId xmlns:p14="http://schemas.microsoft.com/office/powerpoint/2010/main" val="1840914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The new IT technologies such as Mobile Internet and Cloud Computing will realize the new perspectives for ERP, SCADA, including ITS. Consider these technologies. </a:t>
            </a:r>
            <a:endParaRPr lang="en-US" dirty="0"/>
          </a:p>
        </p:txBody>
      </p:sp>
      <p:sp>
        <p:nvSpPr>
          <p:cNvPr id="4" name="Номер слайда 3"/>
          <p:cNvSpPr>
            <a:spLocks noGrp="1"/>
          </p:cNvSpPr>
          <p:nvPr>
            <p:ph type="sldNum" sz="quarter" idx="10"/>
          </p:nvPr>
        </p:nvSpPr>
        <p:spPr/>
        <p:txBody>
          <a:bodyPr/>
          <a:lstStyle/>
          <a:p>
            <a:fld id="{F6CAA214-CB0A-4C41-8C5C-1A0748FC08DF}" type="slidenum">
              <a:rPr lang="en-US" smtClean="0"/>
              <a:t>3</a:t>
            </a:fld>
            <a:endParaRPr lang="en-US" dirty="0"/>
          </a:p>
        </p:txBody>
      </p:sp>
    </p:spTree>
    <p:extLst>
      <p:ext uri="{BB962C8B-B14F-4D97-AF65-F5344CB8AC3E}">
        <p14:creationId xmlns:p14="http://schemas.microsoft.com/office/powerpoint/2010/main" val="41127224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b="0" i="0" kern="1200" dirty="0" smtClean="0">
                <a:solidFill>
                  <a:schemeClr val="tx1"/>
                </a:solidFill>
                <a:effectLst/>
                <a:latin typeface="+mn-lt"/>
                <a:ea typeface="+mn-ea"/>
                <a:cs typeface="+mn-cs"/>
              </a:rPr>
              <a:t>In cloud computing, the word </a:t>
            </a:r>
            <a:r>
              <a:rPr lang="en-US" sz="1200" b="0" i="0" u="none" strike="noStrike" kern="1200" dirty="0" smtClean="0">
                <a:solidFill>
                  <a:schemeClr val="tx1"/>
                </a:solidFill>
                <a:effectLst/>
                <a:latin typeface="+mn-lt"/>
                <a:ea typeface="+mn-ea"/>
                <a:cs typeface="+mn-cs"/>
                <a:hlinkClick r:id="rId3"/>
              </a:rPr>
              <a:t>cloud</a:t>
            </a:r>
            <a:r>
              <a:rPr lang="en-US" sz="1200" b="0" i="0" kern="1200" dirty="0" smtClean="0">
                <a:solidFill>
                  <a:schemeClr val="tx1"/>
                </a:solidFill>
                <a:effectLst/>
                <a:latin typeface="+mn-lt"/>
                <a:ea typeface="+mn-ea"/>
                <a:cs typeface="+mn-cs"/>
              </a:rPr>
              <a:t> is used as a metaphor for "</a:t>
            </a:r>
            <a:r>
              <a:rPr lang="en-US" sz="1200" b="0" i="1" kern="1200" dirty="0" smtClean="0">
                <a:solidFill>
                  <a:schemeClr val="tx1"/>
                </a:solidFill>
                <a:effectLst/>
                <a:latin typeface="+mn-lt"/>
                <a:ea typeface="+mn-ea"/>
                <a:cs typeface="+mn-cs"/>
              </a:rPr>
              <a:t>the Internet</a:t>
            </a:r>
            <a:r>
              <a:rPr lang="en-US" sz="1200" b="0" i="0" kern="1200" dirty="0" smtClean="0">
                <a:solidFill>
                  <a:schemeClr val="tx1"/>
                </a:solidFill>
                <a:effectLst/>
                <a:latin typeface="+mn-lt"/>
                <a:ea typeface="+mn-ea"/>
                <a:cs typeface="+mn-cs"/>
              </a:rPr>
              <a:t>," so the phrase </a:t>
            </a:r>
            <a:r>
              <a:rPr lang="en-US" sz="1200" b="0" i="1" kern="1200" dirty="0" smtClean="0">
                <a:solidFill>
                  <a:schemeClr val="tx1"/>
                </a:solidFill>
                <a:effectLst/>
                <a:latin typeface="+mn-lt"/>
                <a:ea typeface="+mn-ea"/>
                <a:cs typeface="+mn-cs"/>
              </a:rPr>
              <a:t>cloud computing</a:t>
            </a:r>
            <a:r>
              <a:rPr lang="en-US" sz="1200" b="0" i="0" kern="1200" dirty="0" smtClean="0">
                <a:solidFill>
                  <a:schemeClr val="tx1"/>
                </a:solidFill>
                <a:effectLst/>
                <a:latin typeface="+mn-lt"/>
                <a:ea typeface="+mn-ea"/>
                <a:cs typeface="+mn-cs"/>
              </a:rPr>
              <a:t> means a type of Internet-based computing.</a:t>
            </a:r>
            <a:endParaRPr lang="en-US" dirty="0"/>
          </a:p>
        </p:txBody>
      </p:sp>
      <p:sp>
        <p:nvSpPr>
          <p:cNvPr id="4" name="Номер слайда 3"/>
          <p:cNvSpPr>
            <a:spLocks noGrp="1"/>
          </p:cNvSpPr>
          <p:nvPr>
            <p:ph type="sldNum" sz="quarter" idx="10"/>
          </p:nvPr>
        </p:nvSpPr>
        <p:spPr/>
        <p:txBody>
          <a:bodyPr/>
          <a:lstStyle/>
          <a:p>
            <a:fld id="{F6CAA214-CB0A-4C41-8C5C-1A0748FC08DF}" type="slidenum">
              <a:rPr lang="en-US" smtClean="0"/>
              <a:t>4</a:t>
            </a:fld>
            <a:endParaRPr lang="en-US" dirty="0"/>
          </a:p>
        </p:txBody>
      </p:sp>
    </p:spTree>
    <p:extLst>
      <p:ext uri="{BB962C8B-B14F-4D97-AF65-F5344CB8AC3E}">
        <p14:creationId xmlns:p14="http://schemas.microsoft.com/office/powerpoint/2010/main" val="7593708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There are also four models</a:t>
            </a:r>
            <a:endParaRPr lang="en-US" dirty="0"/>
          </a:p>
        </p:txBody>
      </p:sp>
      <p:sp>
        <p:nvSpPr>
          <p:cNvPr id="4" name="Номер слайда 3"/>
          <p:cNvSpPr>
            <a:spLocks noGrp="1"/>
          </p:cNvSpPr>
          <p:nvPr>
            <p:ph type="sldNum" sz="quarter" idx="10"/>
          </p:nvPr>
        </p:nvSpPr>
        <p:spPr/>
        <p:txBody>
          <a:bodyPr/>
          <a:lstStyle/>
          <a:p>
            <a:fld id="{F6CAA214-CB0A-4C41-8C5C-1A0748FC08DF}" type="slidenum">
              <a:rPr lang="en-US" smtClean="0"/>
              <a:t>5</a:t>
            </a:fld>
            <a:endParaRPr lang="en-US" dirty="0"/>
          </a:p>
        </p:txBody>
      </p:sp>
    </p:spTree>
    <p:extLst>
      <p:ext uri="{BB962C8B-B14F-4D97-AF65-F5344CB8AC3E}">
        <p14:creationId xmlns:p14="http://schemas.microsoft.com/office/powerpoint/2010/main" val="39383548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Here is general architecture of Cloud and Internet-Mobile SCADA. PLC </a:t>
            </a:r>
            <a:r>
              <a:rPr lang="en-US" dirty="0" smtClean="0"/>
              <a:t>may be mobile- smartphone. Client may be mobile- tablet.</a:t>
            </a:r>
            <a:endParaRPr lang="en-US" dirty="0"/>
          </a:p>
        </p:txBody>
      </p:sp>
      <p:sp>
        <p:nvSpPr>
          <p:cNvPr id="4" name="Номер слайда 3"/>
          <p:cNvSpPr>
            <a:spLocks noGrp="1"/>
          </p:cNvSpPr>
          <p:nvPr>
            <p:ph type="sldNum" sz="quarter" idx="10"/>
          </p:nvPr>
        </p:nvSpPr>
        <p:spPr/>
        <p:txBody>
          <a:bodyPr/>
          <a:lstStyle/>
          <a:p>
            <a:fld id="{F6CAA214-CB0A-4C41-8C5C-1A0748FC08DF}" type="slidenum">
              <a:rPr lang="en-US" smtClean="0"/>
              <a:t>9</a:t>
            </a:fld>
            <a:endParaRPr lang="en-US" dirty="0"/>
          </a:p>
        </p:txBody>
      </p:sp>
    </p:spTree>
    <p:extLst>
      <p:ext uri="{BB962C8B-B14F-4D97-AF65-F5344CB8AC3E}">
        <p14:creationId xmlns:p14="http://schemas.microsoft.com/office/powerpoint/2010/main" val="22500494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Permit me to present 2 projects</a:t>
            </a:r>
            <a:r>
              <a:rPr lang="en-US" baseline="0" dirty="0" smtClean="0"/>
              <a:t> on Mobile Internet and Cloud Computing Technologies for Urban ITS. The first project is:</a:t>
            </a:r>
            <a:endParaRPr lang="en-US" dirty="0"/>
          </a:p>
        </p:txBody>
      </p:sp>
      <p:sp>
        <p:nvSpPr>
          <p:cNvPr id="4" name="Номер слайда 3"/>
          <p:cNvSpPr>
            <a:spLocks noGrp="1"/>
          </p:cNvSpPr>
          <p:nvPr>
            <p:ph type="sldNum" sz="quarter" idx="10"/>
          </p:nvPr>
        </p:nvSpPr>
        <p:spPr/>
        <p:txBody>
          <a:bodyPr/>
          <a:lstStyle/>
          <a:p>
            <a:fld id="{F6CAA214-CB0A-4C41-8C5C-1A0748FC08DF}" type="slidenum">
              <a:rPr lang="en-US" smtClean="0"/>
              <a:t>10</a:t>
            </a:fld>
            <a:endParaRPr lang="en-US" dirty="0"/>
          </a:p>
        </p:txBody>
      </p:sp>
    </p:spTree>
    <p:extLst>
      <p:ext uri="{BB962C8B-B14F-4D97-AF65-F5344CB8AC3E}">
        <p14:creationId xmlns:p14="http://schemas.microsoft.com/office/powerpoint/2010/main" val="20955833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Bluetooth headphone</a:t>
            </a:r>
            <a:endParaRPr lang="en-US" dirty="0"/>
          </a:p>
        </p:txBody>
      </p:sp>
      <p:sp>
        <p:nvSpPr>
          <p:cNvPr id="4" name="Номер слайда 3"/>
          <p:cNvSpPr>
            <a:spLocks noGrp="1"/>
          </p:cNvSpPr>
          <p:nvPr>
            <p:ph type="sldNum" sz="quarter" idx="10"/>
          </p:nvPr>
        </p:nvSpPr>
        <p:spPr/>
        <p:txBody>
          <a:bodyPr/>
          <a:lstStyle/>
          <a:p>
            <a:fld id="{F6CAA214-CB0A-4C41-8C5C-1A0748FC08DF}" type="slidenum">
              <a:rPr lang="en-US" smtClean="0"/>
              <a:t>11</a:t>
            </a:fld>
            <a:endParaRPr lang="en-US" dirty="0"/>
          </a:p>
        </p:txBody>
      </p:sp>
    </p:spTree>
    <p:extLst>
      <p:ext uri="{BB962C8B-B14F-4D97-AF65-F5344CB8AC3E}">
        <p14:creationId xmlns:p14="http://schemas.microsoft.com/office/powerpoint/2010/main" val="8772526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Infrared</a:t>
            </a:r>
            <a:r>
              <a:rPr lang="en-US" baseline="0" dirty="0" smtClean="0"/>
              <a:t> Sensor for accounting the passengers</a:t>
            </a:r>
            <a:endParaRPr lang="en-US" dirty="0"/>
          </a:p>
        </p:txBody>
      </p:sp>
      <p:sp>
        <p:nvSpPr>
          <p:cNvPr id="4" name="Номер слайда 3"/>
          <p:cNvSpPr>
            <a:spLocks noGrp="1"/>
          </p:cNvSpPr>
          <p:nvPr>
            <p:ph type="sldNum" sz="quarter" idx="10"/>
          </p:nvPr>
        </p:nvSpPr>
        <p:spPr/>
        <p:txBody>
          <a:bodyPr/>
          <a:lstStyle/>
          <a:p>
            <a:fld id="{F6CAA214-CB0A-4C41-8C5C-1A0748FC08DF}" type="slidenum">
              <a:rPr lang="en-US" smtClean="0"/>
              <a:t>12</a:t>
            </a:fld>
            <a:endParaRPr lang="en-US" dirty="0"/>
          </a:p>
        </p:txBody>
      </p:sp>
    </p:spTree>
    <p:extLst>
      <p:ext uri="{BB962C8B-B14F-4D97-AF65-F5344CB8AC3E}">
        <p14:creationId xmlns:p14="http://schemas.microsoft.com/office/powerpoint/2010/main" val="1743945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2">
        <a:schemeClr val="bg2"/>
      </p:bgRef>
    </p:bg>
    <p:spTree>
      <p:nvGrpSpPr>
        <p:cNvPr id="1" name=""/>
        <p:cNvGrpSpPr/>
        <p:nvPr/>
      </p:nvGrpSpPr>
      <p:grpSpPr>
        <a:xfrm>
          <a:off x="0" y="0"/>
          <a:ext cx="0" cy="0"/>
          <a:chOff x="0" y="0"/>
          <a:chExt cx="0" cy="0"/>
        </a:xfrm>
      </p:grpSpPr>
      <p:sp>
        <p:nvSpPr>
          <p:cNvPr id="9" name="Прямоугольник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2" name="Заголовок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ru-RU" smtClean="0"/>
              <a:t>Образец заголовка</a:t>
            </a:r>
            <a:endParaRPr kumimoji="0" lang="en-US"/>
          </a:p>
        </p:txBody>
      </p:sp>
      <p:sp>
        <p:nvSpPr>
          <p:cNvPr id="3" name="Подзаголовок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ru-RU" smtClean="0"/>
              <a:t>Образец подзаголовка</a:t>
            </a:r>
            <a:endParaRPr kumimoji="0" lang="en-US"/>
          </a:p>
        </p:txBody>
      </p:sp>
      <p:sp>
        <p:nvSpPr>
          <p:cNvPr id="4" name="Дата 3"/>
          <p:cNvSpPr>
            <a:spLocks noGrp="1"/>
          </p:cNvSpPr>
          <p:nvPr>
            <p:ph type="dt" sz="half" idx="10"/>
          </p:nvPr>
        </p:nvSpPr>
        <p:spPr/>
        <p:txBody>
          <a:bodyPr/>
          <a:lstStyle/>
          <a:p>
            <a:fld id="{4DE3201C-889A-4269-995B-89475BAD20F1}" type="datetimeFigureOut">
              <a:rPr lang="en-US" smtClean="0"/>
              <a:t>3/24/2014</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fld id="{7E2132FD-9F42-4A3A-8913-278E5A4BDF1F}" type="slidenum">
              <a:rPr lang="en-US" smtClean="0"/>
              <a:t>‹#›</a:t>
            </a:fld>
            <a:endParaRPr lang="en-US" dirty="0"/>
          </a:p>
        </p:txBody>
      </p:sp>
      <p:sp>
        <p:nvSpPr>
          <p:cNvPr id="10" name="Прямоугольник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4DE3201C-889A-4269-995B-89475BAD20F1}" type="datetimeFigureOut">
              <a:rPr lang="en-US" smtClean="0"/>
              <a:t>3/24/2014</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fld id="{7E2132FD-9F42-4A3A-8913-278E5A4BDF1F}"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9" name="Прямоугольник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8" name="Прямоугольник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2" name="Вертикальный заголовок 1"/>
          <p:cNvSpPr>
            <a:spLocks noGrp="1"/>
          </p:cNvSpPr>
          <p:nvPr>
            <p:ph type="title" orient="vert"/>
          </p:nvPr>
        </p:nvSpPr>
        <p:spPr>
          <a:xfrm>
            <a:off x="6781800" y="274640"/>
            <a:ext cx="1905000" cy="5851525"/>
          </a:xfrm>
        </p:spPr>
        <p:txBody>
          <a:bodyPr vert="eaVert"/>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304800"/>
            <a:ext cx="6019800" cy="5851525"/>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4DE3201C-889A-4269-995B-89475BAD20F1}" type="datetimeFigureOut">
              <a:rPr lang="en-US" smtClean="0"/>
              <a:t>3/24/2014</a:t>
            </a:fld>
            <a:endParaRPr lang="en-US" dirty="0"/>
          </a:p>
        </p:txBody>
      </p:sp>
      <p:sp>
        <p:nvSpPr>
          <p:cNvPr id="5" name="Нижний колонтитул 4"/>
          <p:cNvSpPr>
            <a:spLocks noGrp="1"/>
          </p:cNvSpPr>
          <p:nvPr>
            <p:ph type="ftr" sz="quarter" idx="11"/>
          </p:nvPr>
        </p:nvSpPr>
        <p:spPr>
          <a:xfrm>
            <a:off x="2640597" y="6377459"/>
            <a:ext cx="3836404" cy="365125"/>
          </a:xfrm>
        </p:spPr>
        <p:txBody>
          <a:bodyPr/>
          <a:lstStyle/>
          <a:p>
            <a:endParaRPr lang="en-US" dirty="0"/>
          </a:p>
        </p:txBody>
      </p:sp>
      <p:sp>
        <p:nvSpPr>
          <p:cNvPr id="6" name="Номер слайда 5"/>
          <p:cNvSpPr>
            <a:spLocks noGrp="1"/>
          </p:cNvSpPr>
          <p:nvPr>
            <p:ph type="sldNum" sz="quarter" idx="12"/>
          </p:nvPr>
        </p:nvSpPr>
        <p:spPr/>
        <p:txBody>
          <a:bodyPr/>
          <a:lstStyle/>
          <a:p>
            <a:fld id="{7E2132FD-9F42-4A3A-8913-278E5A4BDF1F}"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55448"/>
            <a:ext cx="8229600" cy="1252728"/>
          </a:xfrm>
        </p:spPr>
        <p:txBody>
          <a:bodyPr/>
          <a:lstStyle>
            <a:extLst/>
          </a:lstStyle>
          <a:p>
            <a:r>
              <a:rPr kumimoji="0" lang="ru-RU" smtClean="0"/>
              <a:t>Образец заголовка</a:t>
            </a:r>
            <a:endParaRPr kumimoji="0" lang="en-US"/>
          </a:p>
        </p:txBody>
      </p:sp>
      <p:sp>
        <p:nvSpPr>
          <p:cNvPr id="3" name="Объект 2"/>
          <p:cNvSpPr>
            <a:spLocks noGrp="1"/>
          </p:cNvSpPr>
          <p:nvPr>
            <p:ph idx="1"/>
          </p:nvPr>
        </p:nvSpPr>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4DE3201C-889A-4269-995B-89475BAD20F1}" type="datetimeFigureOut">
              <a:rPr lang="en-US" smtClean="0"/>
              <a:t>3/24/2014</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fld id="{7E2132FD-9F42-4A3A-8913-278E5A4BDF1F}"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2">
        <a:schemeClr val="bg2"/>
      </p:bgRef>
    </p:bg>
    <p:spTree>
      <p:nvGrpSpPr>
        <p:cNvPr id="1" name=""/>
        <p:cNvGrpSpPr/>
        <p:nvPr/>
      </p:nvGrpSpPr>
      <p:grpSpPr>
        <a:xfrm>
          <a:off x="0" y="0"/>
          <a:ext cx="0" cy="0"/>
          <a:chOff x="0" y="0"/>
          <a:chExt cx="0" cy="0"/>
        </a:xfrm>
      </p:grpSpPr>
      <p:sp>
        <p:nvSpPr>
          <p:cNvPr id="9" name="Прямоугольник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12" name="Прямоугольник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2" name="Заголовок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4DE3201C-889A-4269-995B-89475BAD20F1}" type="datetimeFigureOut">
              <a:rPr lang="en-US" smtClean="0"/>
              <a:t>3/24/2014</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fld id="{7E2132FD-9F42-4A3A-8913-278E5A4BDF1F}" type="slidenum">
              <a:rPr lang="en-US" smtClean="0"/>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Объект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Объект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4DE3201C-889A-4269-995B-89475BAD20F1}" type="datetimeFigureOut">
              <a:rPr lang="en-US" smtClean="0"/>
              <a:t>3/24/2014</a:t>
            </a:fld>
            <a:endParaRPr lang="en-US" dirty="0"/>
          </a:p>
        </p:txBody>
      </p:sp>
      <p:sp>
        <p:nvSpPr>
          <p:cNvPr id="6" name="Нижний колонтитул 5"/>
          <p:cNvSpPr>
            <a:spLocks noGrp="1"/>
          </p:cNvSpPr>
          <p:nvPr>
            <p:ph type="ftr" sz="quarter" idx="11"/>
          </p:nvPr>
        </p:nvSpPr>
        <p:spPr/>
        <p:txBody>
          <a:bodyPr/>
          <a:lstStyle/>
          <a:p>
            <a:endParaRPr lang="en-US" dirty="0"/>
          </a:p>
        </p:txBody>
      </p:sp>
      <p:sp>
        <p:nvSpPr>
          <p:cNvPr id="7" name="Номер слайда 6"/>
          <p:cNvSpPr>
            <a:spLocks noGrp="1"/>
          </p:cNvSpPr>
          <p:nvPr>
            <p:ph type="sldNum" sz="quarter" idx="12"/>
          </p:nvPr>
        </p:nvSpPr>
        <p:spPr/>
        <p:txBody>
          <a:bodyPr/>
          <a:lstStyle/>
          <a:p>
            <a:fld id="{7E2132FD-9F42-4A3A-8913-278E5A4BDF1F}"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ru-RU" smtClean="0"/>
              <a:t>Образец текста</a:t>
            </a:r>
          </a:p>
        </p:txBody>
      </p:sp>
      <p:sp>
        <p:nvSpPr>
          <p:cNvPr id="4" name="Объект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Текст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ru-RU" smtClean="0"/>
              <a:t>Образец текста</a:t>
            </a:r>
          </a:p>
        </p:txBody>
      </p:sp>
      <p:sp>
        <p:nvSpPr>
          <p:cNvPr id="6" name="Объект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4DE3201C-889A-4269-995B-89475BAD20F1}" type="datetimeFigureOut">
              <a:rPr lang="en-US" smtClean="0"/>
              <a:t>3/24/2014</a:t>
            </a:fld>
            <a:endParaRPr lang="en-US" dirty="0"/>
          </a:p>
        </p:txBody>
      </p:sp>
      <p:sp>
        <p:nvSpPr>
          <p:cNvPr id="8" name="Нижний колонтитул 7"/>
          <p:cNvSpPr>
            <a:spLocks noGrp="1"/>
          </p:cNvSpPr>
          <p:nvPr>
            <p:ph type="ftr" sz="quarter" idx="11"/>
          </p:nvPr>
        </p:nvSpPr>
        <p:spPr/>
        <p:txBody>
          <a:bodyPr/>
          <a:lstStyle/>
          <a:p>
            <a:endParaRPr lang="en-US" dirty="0"/>
          </a:p>
        </p:txBody>
      </p:sp>
      <p:sp>
        <p:nvSpPr>
          <p:cNvPr id="9" name="Номер слайда 8"/>
          <p:cNvSpPr>
            <a:spLocks noGrp="1"/>
          </p:cNvSpPr>
          <p:nvPr>
            <p:ph type="sldNum" sz="quarter" idx="12"/>
          </p:nvPr>
        </p:nvSpPr>
        <p:spPr/>
        <p:txBody>
          <a:bodyPr/>
          <a:lstStyle/>
          <a:p>
            <a:fld id="{7E2132FD-9F42-4A3A-8913-278E5A4BDF1F}"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4DE3201C-889A-4269-995B-89475BAD20F1}" type="datetimeFigureOut">
              <a:rPr lang="en-US" smtClean="0"/>
              <a:t>3/24/2014</a:t>
            </a:fld>
            <a:endParaRPr lang="en-US" dirty="0"/>
          </a:p>
        </p:txBody>
      </p:sp>
      <p:sp>
        <p:nvSpPr>
          <p:cNvPr id="4" name="Нижний колонтитул 3"/>
          <p:cNvSpPr>
            <a:spLocks noGrp="1"/>
          </p:cNvSpPr>
          <p:nvPr>
            <p:ph type="ftr" sz="quarter" idx="11"/>
          </p:nvPr>
        </p:nvSpPr>
        <p:spPr/>
        <p:txBody>
          <a:bodyPr/>
          <a:lstStyle/>
          <a:p>
            <a:endParaRPr lang="en-US" dirty="0"/>
          </a:p>
        </p:txBody>
      </p:sp>
      <p:sp>
        <p:nvSpPr>
          <p:cNvPr id="5" name="Номер слайда 4"/>
          <p:cNvSpPr>
            <a:spLocks noGrp="1"/>
          </p:cNvSpPr>
          <p:nvPr>
            <p:ph type="sldNum" sz="quarter" idx="12"/>
          </p:nvPr>
        </p:nvSpPr>
        <p:spPr/>
        <p:txBody>
          <a:bodyPr/>
          <a:lstStyle/>
          <a:p>
            <a:fld id="{7E2132FD-9F42-4A3A-8913-278E5A4BDF1F}"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4DE3201C-889A-4269-995B-89475BAD20F1}" type="datetimeFigureOut">
              <a:rPr lang="en-US" smtClean="0"/>
              <a:t>3/24/2014</a:t>
            </a:fld>
            <a:endParaRPr lang="en-US" dirty="0"/>
          </a:p>
        </p:txBody>
      </p:sp>
      <p:sp>
        <p:nvSpPr>
          <p:cNvPr id="3" name="Нижний колонтитул 2"/>
          <p:cNvSpPr>
            <a:spLocks noGrp="1"/>
          </p:cNvSpPr>
          <p:nvPr>
            <p:ph type="ftr" sz="quarter" idx="11"/>
          </p:nvPr>
        </p:nvSpPr>
        <p:spPr/>
        <p:txBody>
          <a:bodyPr/>
          <a:lstStyle/>
          <a:p>
            <a:endParaRPr lang="en-US" dirty="0"/>
          </a:p>
        </p:txBody>
      </p:sp>
      <p:sp>
        <p:nvSpPr>
          <p:cNvPr id="4" name="Номер слайда 3"/>
          <p:cNvSpPr>
            <a:spLocks noGrp="1"/>
          </p:cNvSpPr>
          <p:nvPr>
            <p:ph type="sldNum" sz="quarter" idx="12"/>
          </p:nvPr>
        </p:nvSpPr>
        <p:spPr/>
        <p:txBody>
          <a:bodyPr/>
          <a:lstStyle/>
          <a:p>
            <a:fld id="{7E2132FD-9F42-4A3A-8913-278E5A4BDF1F}"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ru-RU" smtClean="0"/>
              <a:t>Образец заголовка</a:t>
            </a:r>
            <a:endParaRPr kumimoji="0" lang="en-US"/>
          </a:p>
        </p:txBody>
      </p:sp>
      <p:sp>
        <p:nvSpPr>
          <p:cNvPr id="3" name="Объект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Текст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4DE3201C-889A-4269-995B-89475BAD20F1}" type="datetimeFigureOut">
              <a:rPr lang="en-US" smtClean="0"/>
              <a:t>3/24/2014</a:t>
            </a:fld>
            <a:endParaRPr lang="en-US" dirty="0"/>
          </a:p>
        </p:txBody>
      </p:sp>
      <p:sp>
        <p:nvSpPr>
          <p:cNvPr id="6" name="Нижний колонтитул 5"/>
          <p:cNvSpPr>
            <a:spLocks noGrp="1"/>
          </p:cNvSpPr>
          <p:nvPr>
            <p:ph type="ftr" sz="quarter" idx="11"/>
          </p:nvPr>
        </p:nvSpPr>
        <p:spPr/>
        <p:txBody>
          <a:bodyPr/>
          <a:lstStyle/>
          <a:p>
            <a:endParaRPr lang="en-US" dirty="0"/>
          </a:p>
        </p:txBody>
      </p:sp>
      <p:sp>
        <p:nvSpPr>
          <p:cNvPr id="7" name="Номер слайда 6"/>
          <p:cNvSpPr>
            <a:spLocks noGrp="1"/>
          </p:cNvSpPr>
          <p:nvPr>
            <p:ph type="sldNum" sz="quarter" idx="12"/>
          </p:nvPr>
        </p:nvSpPr>
        <p:spPr/>
        <p:txBody>
          <a:bodyPr/>
          <a:lstStyle/>
          <a:p>
            <a:fld id="{7E2132FD-9F42-4A3A-8913-278E5A4BDF1F}" type="slidenum">
              <a:rPr lang="en-US" smtClean="0"/>
              <a:t>‹#›</a:t>
            </a:fld>
            <a:endParaRPr lang="en-US" dirty="0"/>
          </a:p>
        </p:txBody>
      </p:sp>
      <p:sp>
        <p:nvSpPr>
          <p:cNvPr id="12" name="Прямоугольник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9" name="Прямоугольник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bg>
      <p:bgRef idx="1001">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ru-RU" smtClean="0"/>
              <a:t>Образец заголовка</a:t>
            </a:r>
            <a:endParaRPr kumimoji="0" lang="en-US"/>
          </a:p>
        </p:txBody>
      </p:sp>
      <p:sp>
        <p:nvSpPr>
          <p:cNvPr id="3" name="Рисунок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ru-RU" dirty="0" smtClean="0"/>
              <a:t>Вставка рисунка</a:t>
            </a:r>
            <a:endParaRPr kumimoji="0" lang="en-US" dirty="0"/>
          </a:p>
        </p:txBody>
      </p:sp>
      <p:sp>
        <p:nvSpPr>
          <p:cNvPr id="4" name="Текст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ru-RU" smtClean="0"/>
              <a:t>Образец текста</a:t>
            </a:r>
          </a:p>
        </p:txBody>
      </p:sp>
      <p:sp>
        <p:nvSpPr>
          <p:cNvPr id="5" name="Дата 4"/>
          <p:cNvSpPr>
            <a:spLocks noGrp="1"/>
          </p:cNvSpPr>
          <p:nvPr>
            <p:ph type="dt" sz="half" idx="10"/>
          </p:nvPr>
        </p:nvSpPr>
        <p:spPr>
          <a:xfrm>
            <a:off x="164592" y="1170432"/>
            <a:ext cx="2523744" cy="201168"/>
          </a:xfrm>
        </p:spPr>
        <p:txBody>
          <a:bodyPr/>
          <a:lstStyle/>
          <a:p>
            <a:fld id="{4DE3201C-889A-4269-995B-89475BAD20F1}" type="datetimeFigureOut">
              <a:rPr lang="en-US" smtClean="0"/>
              <a:t>3/24/2014</a:t>
            </a:fld>
            <a:endParaRPr lang="en-US" dirty="0"/>
          </a:p>
        </p:txBody>
      </p:sp>
      <p:sp>
        <p:nvSpPr>
          <p:cNvPr id="11" name="Прямоугольник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9" name="Прямоугольник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6" name="Нижний колонтитул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dirty="0"/>
          </a:p>
        </p:txBody>
      </p:sp>
      <p:sp>
        <p:nvSpPr>
          <p:cNvPr id="7" name="Номер слайда 6"/>
          <p:cNvSpPr>
            <a:spLocks noGrp="1"/>
          </p:cNvSpPr>
          <p:nvPr>
            <p:ph type="sldNum" sz="quarter" idx="12"/>
          </p:nvPr>
        </p:nvSpPr>
        <p:spPr>
          <a:xfrm>
            <a:off x="8339328" y="1170432"/>
            <a:ext cx="733864" cy="201168"/>
          </a:xfrm>
        </p:spPr>
        <p:txBody>
          <a:bodyPr/>
          <a:lstStyle/>
          <a:p>
            <a:fld id="{7E2132FD-9F42-4A3A-8913-278E5A4BDF1F}" type="slidenum">
              <a:rPr lang="en-US" smtClean="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Прямоугольник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7" name="Прямоугольник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2" name="Заголовок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0" y="1775191"/>
            <a:ext cx="8229600" cy="4625609"/>
          </a:xfrm>
          <a:prstGeom prst="rect">
            <a:avLst/>
          </a:prstGeom>
        </p:spPr>
        <p:txBody>
          <a:bodyPr vert="horz" lIns="54864" tIns="91440" rtlCol="0">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4" name="Дата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4DE3201C-889A-4269-995B-89475BAD20F1}" type="datetimeFigureOut">
              <a:rPr lang="en-US" smtClean="0"/>
              <a:t>3/24/2014</a:t>
            </a:fld>
            <a:endParaRPr lang="en-US" dirty="0"/>
          </a:p>
        </p:txBody>
      </p:sp>
      <p:sp>
        <p:nvSpPr>
          <p:cNvPr id="5" name="Нижний колонтитул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en-US" dirty="0"/>
          </a:p>
        </p:txBody>
      </p:sp>
      <p:sp>
        <p:nvSpPr>
          <p:cNvPr id="6" name="Номер слайда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7E2132FD-9F42-4A3A-8913-278E5A4BDF1F}"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7.emf"/><Relationship Id="rId4" Type="http://schemas.openxmlformats.org/officeDocument/2006/relationships/package" Target="../embeddings/Microsoft_Word_Document1.docx"/></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23.emf"/><Relationship Id="rId4" Type="http://schemas.openxmlformats.org/officeDocument/2006/relationships/oleObject" Target="../embeddings/oleObject1.bin"/></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11560" y="1052736"/>
            <a:ext cx="8077200" cy="1872208"/>
          </a:xfrm>
        </p:spPr>
        <p:txBody>
          <a:bodyPr>
            <a:normAutofit fontScale="90000"/>
          </a:bodyPr>
          <a:lstStyle/>
          <a:p>
            <a:pPr algn="ctr"/>
            <a:r>
              <a:rPr lang="en-US" sz="5300" b="1" dirty="0" smtClean="0"/>
              <a:t>Cloud Computing and Mobile Internet in Development and Implementation of Urban ITS</a:t>
            </a:r>
            <a:r>
              <a:rPr lang="en-US" sz="5300" dirty="0"/>
              <a:t/>
            </a:r>
            <a:br>
              <a:rPr lang="en-US" sz="5300" dirty="0"/>
            </a:br>
            <a:r>
              <a:rPr lang="en-US" b="1" dirty="0"/>
              <a:t> </a:t>
            </a:r>
            <a:endParaRPr lang="en-US"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791" y="3769611"/>
            <a:ext cx="4392489" cy="24890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06342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en-US" sz="4400" dirty="0" smtClean="0"/>
              <a:t>Hunedoara county ITS for monitoring passenger transport</a:t>
            </a:r>
            <a:endParaRPr lang="en-US" sz="4400" dirty="0"/>
          </a:p>
        </p:txBody>
      </p:sp>
      <p:graphicFrame>
        <p:nvGraphicFramePr>
          <p:cNvPr id="3" name="Объект 2"/>
          <p:cNvGraphicFramePr>
            <a:graphicFrameLocks noChangeAspect="1"/>
          </p:cNvGraphicFramePr>
          <p:nvPr>
            <p:extLst>
              <p:ext uri="{D42A27DB-BD31-4B8C-83A1-F6EECF244321}">
                <p14:modId xmlns:p14="http://schemas.microsoft.com/office/powerpoint/2010/main" val="2925724713"/>
              </p:ext>
            </p:extLst>
          </p:nvPr>
        </p:nvGraphicFramePr>
        <p:xfrm>
          <a:off x="468313" y="1725613"/>
          <a:ext cx="7854950" cy="5059362"/>
        </p:xfrm>
        <a:graphic>
          <a:graphicData uri="http://schemas.openxmlformats.org/presentationml/2006/ole">
            <mc:AlternateContent xmlns:mc="http://schemas.openxmlformats.org/markup-compatibility/2006">
              <mc:Choice xmlns:v="urn:schemas-microsoft-com:vml" Requires="v">
                <p:oleObj spid="_x0000_s7232" name="Документ" r:id="rId4" imgW="9300551" imgH="6025262" progId="Word.Document.12">
                  <p:embed/>
                </p:oleObj>
              </mc:Choice>
              <mc:Fallback>
                <p:oleObj name="Документ" r:id="rId4" imgW="9300551" imgH="6025262" progId="Word.Document.12">
                  <p:embed/>
                  <p:pic>
                    <p:nvPicPr>
                      <p:cNvPr id="0" name=""/>
                      <p:cNvPicPr>
                        <a:picLocks noChangeAspect="1" noChangeArrowheads="1"/>
                      </p:cNvPicPr>
                      <p:nvPr/>
                    </p:nvPicPr>
                    <p:blipFill>
                      <a:blip r:embed="rId5"/>
                      <a:srcRect/>
                      <a:stretch>
                        <a:fillRect/>
                      </a:stretch>
                    </p:blipFill>
                    <p:spPr bwMode="auto">
                      <a:xfrm>
                        <a:off x="468313" y="1725613"/>
                        <a:ext cx="7854950" cy="505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5815410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en-US" sz="4400" dirty="0" err="1"/>
              <a:t>Hunedoara</a:t>
            </a:r>
            <a:r>
              <a:rPr lang="en-US" sz="4400" dirty="0"/>
              <a:t> county ITS for monitoring passenger transport</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484784"/>
            <a:ext cx="9144000" cy="5373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58421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en-US" sz="4400" dirty="0" err="1"/>
              <a:t>Hunedoara</a:t>
            </a:r>
            <a:r>
              <a:rPr lang="en-US" sz="4400" dirty="0"/>
              <a:t> county ITS for monitoring passenger transport</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84784"/>
            <a:ext cx="9144000" cy="5373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06825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en-US" sz="4400" dirty="0" err="1"/>
              <a:t>Hunedoara</a:t>
            </a:r>
            <a:r>
              <a:rPr lang="en-US" sz="4400" dirty="0"/>
              <a:t> county ITS for monitoring passenger transport</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84784"/>
            <a:ext cx="9144000" cy="5373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67424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a:spLocks noGrp="1"/>
          </p:cNvSpPr>
          <p:nvPr>
            <p:ph type="title"/>
          </p:nvPr>
        </p:nvSpPr>
        <p:spPr/>
        <p:txBody>
          <a:bodyPr>
            <a:noAutofit/>
          </a:bodyPr>
          <a:lstStyle/>
          <a:p>
            <a:pPr algn="ctr"/>
            <a:r>
              <a:rPr lang="en-US" sz="4400" dirty="0" smtClean="0"/>
              <a:t>Hunedoara county ITS for monitoring passenger transport</a:t>
            </a:r>
            <a:endParaRPr lang="en-US" sz="4400"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84784"/>
            <a:ext cx="9144000" cy="5373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57332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1484784"/>
            <a:ext cx="9144000" cy="6432530"/>
          </a:xfrm>
          <a:prstGeom prst="rect">
            <a:avLst/>
          </a:prstGeom>
          <a:gradFill flip="none" rotWithShape="1">
            <a:gsLst>
              <a:gs pos="0">
                <a:srgbClr val="0000FF">
                  <a:shade val="30000"/>
                  <a:satMod val="115000"/>
                </a:srgbClr>
              </a:gs>
              <a:gs pos="50000">
                <a:srgbClr val="0000FF">
                  <a:shade val="67500"/>
                  <a:satMod val="115000"/>
                </a:srgbClr>
              </a:gs>
              <a:gs pos="100000">
                <a:srgbClr val="0000FF">
                  <a:shade val="100000"/>
                  <a:satMod val="115000"/>
                </a:srgbClr>
              </a:gs>
            </a:gsLst>
            <a:lin ang="5400000" scaled="1"/>
            <a:tileRect/>
          </a:gradFill>
        </p:spPr>
        <p:txBody>
          <a:bodyPr wrap="square">
            <a:spAutoFit/>
          </a:bodyPr>
          <a:lstStyle/>
          <a:p>
            <a:pPr algn="ctr"/>
            <a:r>
              <a:rPr lang="en-US" sz="3200" dirty="0">
                <a:solidFill>
                  <a:srgbClr val="FFFF00"/>
                </a:solidFill>
                <a:latin typeface="Arial Black" panose="020B0A04020102020204" pitchFamily="34" charset="0"/>
              </a:rPr>
              <a:t>Advantages </a:t>
            </a:r>
            <a:r>
              <a:rPr lang="en-US" sz="3200" dirty="0" smtClean="0">
                <a:solidFill>
                  <a:srgbClr val="FFFF00"/>
                </a:solidFill>
                <a:latin typeface="Arial Black" panose="020B0A04020102020204" pitchFamily="34" charset="0"/>
              </a:rPr>
              <a:t> </a:t>
            </a:r>
          </a:p>
          <a:p>
            <a:pPr algn="ctr"/>
            <a:r>
              <a:rPr lang="en-US" sz="3200" b="1" i="1" dirty="0" smtClean="0">
                <a:solidFill>
                  <a:schemeClr val="bg1"/>
                </a:solidFill>
                <a:latin typeface="Arial Black" panose="020B0A04020102020204" pitchFamily="34" charset="0"/>
                <a:cs typeface="Times New Roman" panose="02020603050405020304" pitchFamily="18" charset="0"/>
              </a:rPr>
              <a:t> Exterior:</a:t>
            </a:r>
            <a:endParaRPr lang="en-US" sz="3200" b="1" i="1" dirty="0">
              <a:solidFill>
                <a:schemeClr val="bg1"/>
              </a:solidFill>
              <a:latin typeface="Arial Black" panose="020B0A04020102020204" pitchFamily="34" charset="0"/>
              <a:cs typeface="Times New Roman" panose="02020603050405020304" pitchFamily="18" charset="0"/>
            </a:endParaRPr>
          </a:p>
          <a:p>
            <a:pPr marL="457200" indent="-457200">
              <a:buFont typeface="Arial" panose="020B0604020202020204" pitchFamily="34" charset="0"/>
              <a:buChar char="•"/>
            </a:pPr>
            <a:r>
              <a:rPr lang="en-US" sz="3600" b="1" dirty="0" smtClean="0">
                <a:solidFill>
                  <a:schemeClr val="bg1"/>
                </a:solidFill>
              </a:rPr>
              <a:t>Operative </a:t>
            </a:r>
            <a:r>
              <a:rPr lang="en-US" sz="3600" b="1" dirty="0">
                <a:solidFill>
                  <a:schemeClr val="bg1"/>
                </a:solidFill>
              </a:rPr>
              <a:t>informing passengers at bus </a:t>
            </a:r>
            <a:r>
              <a:rPr lang="en-US" sz="3600" b="1" dirty="0" smtClean="0">
                <a:solidFill>
                  <a:schemeClr val="bg1"/>
                </a:solidFill>
              </a:rPr>
              <a:t>stops </a:t>
            </a:r>
            <a:r>
              <a:rPr lang="en-US" sz="3600" b="1" dirty="0">
                <a:solidFill>
                  <a:schemeClr val="bg1"/>
                </a:solidFill>
              </a:rPr>
              <a:t>display </a:t>
            </a:r>
            <a:r>
              <a:rPr lang="en-US" sz="3600" b="1" dirty="0" smtClean="0">
                <a:solidFill>
                  <a:schemeClr val="bg1"/>
                </a:solidFill>
              </a:rPr>
              <a:t>and smartphones about </a:t>
            </a:r>
            <a:r>
              <a:rPr lang="en-US" sz="3600" b="1" dirty="0">
                <a:solidFill>
                  <a:schemeClr val="bg1"/>
                </a:solidFill>
              </a:rPr>
              <a:t>the arrival </a:t>
            </a:r>
            <a:r>
              <a:rPr lang="en-US" sz="3600" b="1" dirty="0" smtClean="0">
                <a:solidFill>
                  <a:schemeClr val="bg1"/>
                </a:solidFill>
              </a:rPr>
              <a:t>time </a:t>
            </a:r>
            <a:r>
              <a:rPr lang="en-US" sz="3600" b="1" dirty="0">
                <a:solidFill>
                  <a:schemeClr val="bg1"/>
                </a:solidFill>
              </a:rPr>
              <a:t>of vehicles </a:t>
            </a:r>
          </a:p>
          <a:p>
            <a:pPr marL="457200" indent="-457200">
              <a:buFont typeface="Arial" panose="020B0604020202020204" pitchFamily="34" charset="0"/>
              <a:buChar char="•"/>
            </a:pPr>
            <a:r>
              <a:rPr lang="en-US" sz="3600" b="1" dirty="0" smtClean="0">
                <a:solidFill>
                  <a:schemeClr val="bg1"/>
                </a:solidFill>
              </a:rPr>
              <a:t>Waiting </a:t>
            </a:r>
            <a:r>
              <a:rPr lang="en-US" sz="3600" b="1" dirty="0">
                <a:solidFill>
                  <a:schemeClr val="bg1"/>
                </a:solidFill>
              </a:rPr>
              <a:t>time reduction </a:t>
            </a:r>
          </a:p>
          <a:p>
            <a:pPr marL="457200" indent="-457200">
              <a:buFont typeface="Arial" panose="020B0604020202020204" pitchFamily="34" charset="0"/>
              <a:buChar char="•"/>
            </a:pPr>
            <a:r>
              <a:rPr lang="en-US" sz="3600" b="1" dirty="0" smtClean="0">
                <a:solidFill>
                  <a:schemeClr val="bg1"/>
                </a:solidFill>
              </a:rPr>
              <a:t>Useful </a:t>
            </a:r>
            <a:r>
              <a:rPr lang="en-US" sz="3600" b="1" dirty="0">
                <a:solidFill>
                  <a:schemeClr val="bg1"/>
                </a:solidFill>
              </a:rPr>
              <a:t>announcements </a:t>
            </a:r>
            <a:r>
              <a:rPr lang="en-US" sz="3600" b="1" dirty="0" smtClean="0">
                <a:solidFill>
                  <a:schemeClr val="bg1"/>
                </a:solidFill>
              </a:rPr>
              <a:t>(time</a:t>
            </a:r>
            <a:r>
              <a:rPr lang="en-US" sz="3600" b="1" dirty="0">
                <a:solidFill>
                  <a:schemeClr val="bg1"/>
                </a:solidFill>
              </a:rPr>
              <a:t>, weather, </a:t>
            </a:r>
          </a:p>
          <a:p>
            <a:r>
              <a:rPr lang="en-US" sz="3600" b="1" dirty="0" smtClean="0">
                <a:solidFill>
                  <a:schemeClr val="bg1"/>
                </a:solidFill>
              </a:rPr>
              <a:t>      route </a:t>
            </a:r>
            <a:r>
              <a:rPr lang="en-US" sz="3600" b="1" dirty="0">
                <a:solidFill>
                  <a:schemeClr val="bg1"/>
                </a:solidFill>
              </a:rPr>
              <a:t>change etc.) and advertisement </a:t>
            </a:r>
            <a:r>
              <a:rPr lang="en-US" sz="3600" b="1" dirty="0" smtClean="0">
                <a:solidFill>
                  <a:schemeClr val="bg1"/>
                </a:solidFill>
              </a:rPr>
              <a:t>    </a:t>
            </a:r>
          </a:p>
          <a:p>
            <a:endParaRPr lang="en-US" sz="3200" dirty="0">
              <a:solidFill>
                <a:schemeClr val="bg1"/>
              </a:solidFill>
            </a:endParaRPr>
          </a:p>
          <a:p>
            <a:endParaRPr lang="en-US" sz="3200" dirty="0" smtClean="0">
              <a:solidFill>
                <a:schemeClr val="bg1"/>
              </a:solidFill>
            </a:endParaRPr>
          </a:p>
          <a:p>
            <a:endParaRPr lang="en-US" sz="3200" dirty="0">
              <a:solidFill>
                <a:schemeClr val="bg1"/>
              </a:solidFill>
            </a:endParaRPr>
          </a:p>
          <a:p>
            <a:endParaRPr lang="en-US" sz="3200" dirty="0">
              <a:solidFill>
                <a:schemeClr val="bg1"/>
              </a:solidFill>
            </a:endParaRPr>
          </a:p>
        </p:txBody>
      </p:sp>
      <p:sp>
        <p:nvSpPr>
          <p:cNvPr id="4" name="Заголовок 3"/>
          <p:cNvSpPr>
            <a:spLocks noGrp="1"/>
          </p:cNvSpPr>
          <p:nvPr>
            <p:ph type="title"/>
          </p:nvPr>
        </p:nvSpPr>
        <p:spPr/>
        <p:txBody>
          <a:bodyPr>
            <a:noAutofit/>
          </a:bodyPr>
          <a:lstStyle/>
          <a:p>
            <a:pPr algn="ctr"/>
            <a:r>
              <a:rPr lang="en-US" sz="4400" dirty="0" err="1"/>
              <a:t>Hunedoara</a:t>
            </a:r>
            <a:r>
              <a:rPr lang="en-US" sz="4400" dirty="0"/>
              <a:t> county ITS for monitoring passenger transport</a:t>
            </a:r>
          </a:p>
        </p:txBody>
      </p:sp>
    </p:spTree>
    <p:extLst>
      <p:ext uri="{BB962C8B-B14F-4D97-AF65-F5344CB8AC3E}">
        <p14:creationId xmlns:p14="http://schemas.microsoft.com/office/powerpoint/2010/main" val="31024552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en-US" dirty="0" err="1"/>
              <a:t>Hunedoara</a:t>
            </a:r>
            <a:r>
              <a:rPr lang="en-US" dirty="0"/>
              <a:t> county ITS for monitoring passenger transport</a:t>
            </a:r>
          </a:p>
        </p:txBody>
      </p:sp>
      <p:pic>
        <p:nvPicPr>
          <p:cNvPr id="307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18272"/>
            <a:ext cx="9144000" cy="5339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186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en-US" sz="4400" dirty="0" err="1"/>
              <a:t>Hunedoara</a:t>
            </a:r>
            <a:r>
              <a:rPr lang="en-US" sz="4400" dirty="0"/>
              <a:t> county ITS for monitoring passenger transport</a:t>
            </a: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84784"/>
            <a:ext cx="9144000" cy="5373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67885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Рисунок 29"/>
          <p:cNvPicPr/>
          <p:nvPr/>
        </p:nvPicPr>
        <p:blipFill>
          <a:blip r:embed="rId3" cstate="print"/>
          <a:srcRect/>
          <a:stretch>
            <a:fillRect/>
          </a:stretch>
        </p:blipFill>
        <p:spPr bwMode="auto">
          <a:xfrm>
            <a:off x="1296956" y="2209790"/>
            <a:ext cx="1222658" cy="944165"/>
          </a:xfrm>
          <a:prstGeom prst="rect">
            <a:avLst/>
          </a:prstGeom>
          <a:noFill/>
          <a:ln w="9525">
            <a:noFill/>
            <a:miter lim="800000"/>
            <a:headEnd/>
            <a:tailEnd/>
          </a:ln>
        </p:spPr>
      </p:pic>
      <p:pic>
        <p:nvPicPr>
          <p:cNvPr id="1035" name="Picture 11"/>
          <p:cNvPicPr>
            <a:picLocks noChangeAspect="1" noChangeArrowheads="1"/>
          </p:cNvPicPr>
          <p:nvPr/>
        </p:nvPicPr>
        <p:blipFill>
          <a:blip r:embed="rId4" cstate="print"/>
          <a:srcRect/>
          <a:stretch>
            <a:fillRect/>
          </a:stretch>
        </p:blipFill>
        <p:spPr bwMode="auto">
          <a:xfrm>
            <a:off x="3890937" y="3445144"/>
            <a:ext cx="2322505" cy="1704718"/>
          </a:xfrm>
          <a:prstGeom prst="rect">
            <a:avLst/>
          </a:prstGeom>
          <a:noFill/>
          <a:ln w="9525">
            <a:noFill/>
            <a:miter lim="800000"/>
            <a:headEnd/>
            <a:tailEnd/>
          </a:ln>
        </p:spPr>
      </p:pic>
      <p:pic>
        <p:nvPicPr>
          <p:cNvPr id="25" name="Рисунок 24"/>
          <p:cNvPicPr/>
          <p:nvPr/>
        </p:nvPicPr>
        <p:blipFill>
          <a:blip r:embed="rId3" cstate="print"/>
          <a:srcRect/>
          <a:stretch>
            <a:fillRect/>
          </a:stretch>
        </p:blipFill>
        <p:spPr bwMode="auto">
          <a:xfrm>
            <a:off x="3164467" y="2152130"/>
            <a:ext cx="2482868" cy="1290005"/>
          </a:xfrm>
          <a:prstGeom prst="rect">
            <a:avLst/>
          </a:prstGeom>
          <a:noFill/>
          <a:ln w="9525">
            <a:noFill/>
            <a:miter lim="800000"/>
            <a:headEnd/>
            <a:tailEnd/>
          </a:ln>
        </p:spPr>
      </p:pic>
      <p:sp>
        <p:nvSpPr>
          <p:cNvPr id="3" name="Title 2"/>
          <p:cNvSpPr>
            <a:spLocks noGrp="1"/>
          </p:cNvSpPr>
          <p:nvPr>
            <p:ph type="title"/>
          </p:nvPr>
        </p:nvSpPr>
        <p:spPr>
          <a:xfrm>
            <a:off x="107504" y="0"/>
            <a:ext cx="8856984" cy="1408176"/>
          </a:xfrm>
        </p:spPr>
        <p:txBody>
          <a:bodyPr>
            <a:normAutofit fontScale="90000"/>
          </a:bodyPr>
          <a:lstStyle/>
          <a:p>
            <a:pPr algn="ctr"/>
            <a:r>
              <a:rPr lang="en-US" dirty="0" smtClean="0"/>
              <a:t>SCADA- </a:t>
            </a:r>
            <a:r>
              <a:rPr lang="en-US" dirty="0"/>
              <a:t>system </a:t>
            </a:r>
            <a:r>
              <a:rPr lang="en-US" dirty="0" smtClean="0"/>
              <a:t>of cleaning  of garbage containers  </a:t>
            </a:r>
            <a:endParaRPr lang="ru-RU" b="1" dirty="0"/>
          </a:p>
        </p:txBody>
      </p:sp>
      <p:pic>
        <p:nvPicPr>
          <p:cNvPr id="1031" name="Picture 7"/>
          <p:cNvPicPr>
            <a:picLocks noChangeAspect="1" noChangeArrowheads="1"/>
          </p:cNvPicPr>
          <p:nvPr/>
        </p:nvPicPr>
        <p:blipFill>
          <a:blip r:embed="rId5" cstate="print"/>
          <a:srcRect/>
          <a:stretch>
            <a:fillRect/>
          </a:stretch>
        </p:blipFill>
        <p:spPr bwMode="auto">
          <a:xfrm>
            <a:off x="6566117" y="3789040"/>
            <a:ext cx="1800201" cy="2143125"/>
          </a:xfrm>
          <a:prstGeom prst="rect">
            <a:avLst/>
          </a:prstGeom>
          <a:noFill/>
          <a:ln w="9525">
            <a:noFill/>
            <a:miter lim="800000"/>
            <a:headEnd/>
            <a:tailEnd/>
          </a:ln>
        </p:spPr>
      </p:pic>
      <p:pic>
        <p:nvPicPr>
          <p:cNvPr id="1034" name="Picture 10"/>
          <p:cNvPicPr>
            <a:picLocks noChangeAspect="1" noChangeArrowheads="1"/>
          </p:cNvPicPr>
          <p:nvPr/>
        </p:nvPicPr>
        <p:blipFill>
          <a:blip r:embed="rId6" cstate="print"/>
          <a:srcRect/>
          <a:stretch>
            <a:fillRect/>
          </a:stretch>
        </p:blipFill>
        <p:spPr bwMode="auto">
          <a:xfrm>
            <a:off x="3484853" y="4821992"/>
            <a:ext cx="2376264" cy="920556"/>
          </a:xfrm>
          <a:prstGeom prst="rect">
            <a:avLst/>
          </a:prstGeom>
          <a:noFill/>
          <a:ln w="9525">
            <a:noFill/>
            <a:miter lim="800000"/>
            <a:headEnd/>
            <a:tailEnd/>
          </a:ln>
        </p:spPr>
      </p:pic>
      <p:cxnSp>
        <p:nvCxnSpPr>
          <p:cNvPr id="22" name="Straight Connector 21"/>
          <p:cNvCxnSpPr/>
          <p:nvPr/>
        </p:nvCxnSpPr>
        <p:spPr>
          <a:xfrm>
            <a:off x="2627784" y="5373216"/>
            <a:ext cx="881684" cy="0"/>
          </a:xfrm>
          <a:prstGeom prst="line">
            <a:avLst/>
          </a:prstGeom>
          <a:ln w="28575">
            <a:prstDash val="solid"/>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endCxn id="1034" idx="0"/>
          </p:cNvCxnSpPr>
          <p:nvPr/>
        </p:nvCxnSpPr>
        <p:spPr>
          <a:xfrm flipH="1">
            <a:off x="4672985" y="4581128"/>
            <a:ext cx="1" cy="240864"/>
          </a:xfrm>
          <a:prstGeom prst="line">
            <a:avLst/>
          </a:prstGeom>
          <a:ln w="38100">
            <a:prstDash val="solid"/>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861117" y="5373216"/>
            <a:ext cx="1138786" cy="0"/>
          </a:xfrm>
          <a:prstGeom prst="line">
            <a:avLst/>
          </a:prstGeom>
          <a:ln w="28575">
            <a:prstDash val="solid"/>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7524328" y="1556792"/>
            <a:ext cx="1008112" cy="369332"/>
          </a:xfrm>
          <a:prstGeom prst="rect">
            <a:avLst/>
          </a:prstGeom>
          <a:noFill/>
        </p:spPr>
        <p:txBody>
          <a:bodyPr wrap="square" rtlCol="0">
            <a:spAutoFit/>
          </a:bodyPr>
          <a:lstStyle/>
          <a:p>
            <a:r>
              <a:rPr lang="en-US" dirty="0" smtClean="0"/>
              <a:t>GPS</a:t>
            </a:r>
            <a:endParaRPr lang="ru-RU" dirty="0"/>
          </a:p>
        </p:txBody>
      </p:sp>
      <p:sp>
        <p:nvSpPr>
          <p:cNvPr id="37" name="TextBox 36"/>
          <p:cNvSpPr txBox="1"/>
          <p:nvPr/>
        </p:nvSpPr>
        <p:spPr>
          <a:xfrm>
            <a:off x="6804248" y="3416077"/>
            <a:ext cx="2290038" cy="369332"/>
          </a:xfrm>
          <a:prstGeom prst="rect">
            <a:avLst/>
          </a:prstGeom>
          <a:noFill/>
        </p:spPr>
        <p:txBody>
          <a:bodyPr wrap="square" rtlCol="0">
            <a:spAutoFit/>
          </a:bodyPr>
          <a:lstStyle/>
          <a:p>
            <a:r>
              <a:rPr lang="en-US" dirty="0" smtClean="0"/>
              <a:t> WEB-Portal-Server</a:t>
            </a:r>
            <a:endParaRPr lang="ru-RU" dirty="0"/>
          </a:p>
        </p:txBody>
      </p:sp>
      <p:sp>
        <p:nvSpPr>
          <p:cNvPr id="40" name="TextBox 39"/>
          <p:cNvSpPr txBox="1"/>
          <p:nvPr/>
        </p:nvSpPr>
        <p:spPr>
          <a:xfrm>
            <a:off x="4005710" y="5188550"/>
            <a:ext cx="1296144" cy="369332"/>
          </a:xfrm>
          <a:prstGeom prst="rect">
            <a:avLst/>
          </a:prstGeom>
          <a:noFill/>
        </p:spPr>
        <p:txBody>
          <a:bodyPr wrap="square" rtlCol="0">
            <a:spAutoFit/>
          </a:bodyPr>
          <a:lstStyle/>
          <a:p>
            <a:pPr algn="ctr"/>
            <a:r>
              <a:rPr lang="en-US" dirty="0" smtClean="0"/>
              <a:t>Internet</a:t>
            </a:r>
            <a:endParaRPr lang="ru-RU" dirty="0"/>
          </a:p>
        </p:txBody>
      </p:sp>
      <p:sp>
        <p:nvSpPr>
          <p:cNvPr id="41" name="TextBox 40"/>
          <p:cNvSpPr txBox="1"/>
          <p:nvPr/>
        </p:nvSpPr>
        <p:spPr>
          <a:xfrm>
            <a:off x="4499992" y="4069192"/>
            <a:ext cx="1224136" cy="369332"/>
          </a:xfrm>
          <a:prstGeom prst="rect">
            <a:avLst/>
          </a:prstGeom>
          <a:noFill/>
        </p:spPr>
        <p:txBody>
          <a:bodyPr wrap="square" rtlCol="0">
            <a:spAutoFit/>
          </a:bodyPr>
          <a:lstStyle/>
          <a:p>
            <a:r>
              <a:rPr lang="en-US" dirty="0" smtClean="0"/>
              <a:t>3G Mobile</a:t>
            </a:r>
            <a:endParaRPr lang="ru-RU" dirty="0"/>
          </a:p>
        </p:txBody>
      </p:sp>
      <p:pic>
        <p:nvPicPr>
          <p:cNvPr id="1032" name="Picture 8"/>
          <p:cNvPicPr>
            <a:picLocks noChangeAspect="1" noChangeArrowheads="1"/>
          </p:cNvPicPr>
          <p:nvPr/>
        </p:nvPicPr>
        <p:blipFill>
          <a:blip r:embed="rId7" cstate="print"/>
          <a:srcRect/>
          <a:stretch>
            <a:fillRect/>
          </a:stretch>
        </p:blipFill>
        <p:spPr bwMode="auto">
          <a:xfrm>
            <a:off x="4405901" y="1991099"/>
            <a:ext cx="534169" cy="645106"/>
          </a:xfrm>
          <a:prstGeom prst="rect">
            <a:avLst/>
          </a:prstGeom>
          <a:noFill/>
          <a:ln w="9525">
            <a:noFill/>
            <a:miter lim="800000"/>
            <a:headEnd/>
            <a:tailEnd/>
          </a:ln>
        </p:spPr>
      </p:pic>
      <p:pic>
        <p:nvPicPr>
          <p:cNvPr id="29" name="Рисунок 28"/>
          <p:cNvPicPr/>
          <p:nvPr/>
        </p:nvPicPr>
        <p:blipFill>
          <a:blip r:embed="rId8"/>
          <a:stretch>
            <a:fillRect/>
          </a:stretch>
        </p:blipFill>
        <p:spPr>
          <a:xfrm>
            <a:off x="870976" y="4358643"/>
            <a:ext cx="1831127" cy="165981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6" name="Рисунок 35"/>
          <p:cNvPicPr/>
          <p:nvPr/>
        </p:nvPicPr>
        <p:blipFill>
          <a:blip r:embed="rId9"/>
          <a:stretch>
            <a:fillRect/>
          </a:stretch>
        </p:blipFill>
        <p:spPr>
          <a:xfrm rot="17046989">
            <a:off x="3431383" y="2060147"/>
            <a:ext cx="592138" cy="424926"/>
          </a:xfrm>
          <a:prstGeom prst="rect">
            <a:avLst/>
          </a:prstGeom>
        </p:spPr>
      </p:pic>
      <p:sp>
        <p:nvSpPr>
          <p:cNvPr id="10" name="TextBox 9"/>
          <p:cNvSpPr txBox="1"/>
          <p:nvPr/>
        </p:nvSpPr>
        <p:spPr>
          <a:xfrm>
            <a:off x="2702103" y="1594010"/>
            <a:ext cx="3159014" cy="369332"/>
          </a:xfrm>
          <a:prstGeom prst="rect">
            <a:avLst/>
          </a:prstGeom>
          <a:noFill/>
        </p:spPr>
        <p:txBody>
          <a:bodyPr wrap="square" rtlCol="0">
            <a:spAutoFit/>
          </a:bodyPr>
          <a:lstStyle/>
          <a:p>
            <a:r>
              <a:rPr lang="en-US" dirty="0" smtClean="0"/>
              <a:t>          RFID-Sensor - Bluetooth </a:t>
            </a:r>
            <a:endParaRPr lang="en-US" dirty="0"/>
          </a:p>
        </p:txBody>
      </p:sp>
      <p:sp>
        <p:nvSpPr>
          <p:cNvPr id="12" name="TextBox 11"/>
          <p:cNvSpPr txBox="1"/>
          <p:nvPr/>
        </p:nvSpPr>
        <p:spPr>
          <a:xfrm>
            <a:off x="5277335" y="4970553"/>
            <a:ext cx="1886953" cy="369332"/>
          </a:xfrm>
          <a:prstGeom prst="rect">
            <a:avLst/>
          </a:prstGeom>
          <a:noFill/>
        </p:spPr>
        <p:txBody>
          <a:bodyPr wrap="square" rtlCol="0">
            <a:spAutoFit/>
          </a:bodyPr>
          <a:lstStyle/>
          <a:p>
            <a:r>
              <a:rPr lang="en-US" dirty="0" smtClean="0"/>
              <a:t>    Cloud services</a:t>
            </a:r>
            <a:endParaRPr lang="en-US" dirty="0"/>
          </a:p>
        </p:txBody>
      </p:sp>
      <p:cxnSp>
        <p:nvCxnSpPr>
          <p:cNvPr id="42" name="Straight Connector 32"/>
          <p:cNvCxnSpPr/>
          <p:nvPr/>
        </p:nvCxnSpPr>
        <p:spPr>
          <a:xfrm flipV="1">
            <a:off x="3858295" y="2077111"/>
            <a:ext cx="668576" cy="5828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32"/>
          <p:cNvCxnSpPr/>
          <p:nvPr/>
        </p:nvCxnSpPr>
        <p:spPr>
          <a:xfrm flipV="1">
            <a:off x="4067945" y="2435885"/>
            <a:ext cx="118196" cy="417052"/>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672986" y="2531543"/>
            <a:ext cx="187046" cy="1253866"/>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4860032" y="1844826"/>
            <a:ext cx="1728192" cy="261425"/>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pic>
        <p:nvPicPr>
          <p:cNvPr id="32" name="Рисунок 31"/>
          <p:cNvPicPr/>
          <p:nvPr/>
        </p:nvPicPr>
        <p:blipFill>
          <a:blip r:embed="rId10" cstate="print"/>
          <a:srcRect/>
          <a:stretch>
            <a:fillRect/>
          </a:stretch>
        </p:blipFill>
        <p:spPr bwMode="auto">
          <a:xfrm flipH="1">
            <a:off x="6258920" y="1568936"/>
            <a:ext cx="1207296" cy="761110"/>
          </a:xfrm>
          <a:prstGeom prst="rect">
            <a:avLst/>
          </a:prstGeom>
          <a:noFill/>
          <a:ln w="9525">
            <a:noFill/>
            <a:miter lim="800000"/>
            <a:headEnd/>
            <a:tailEnd/>
          </a:ln>
        </p:spPr>
      </p:pic>
      <p:pic>
        <p:nvPicPr>
          <p:cNvPr id="5122"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53119" y="3474127"/>
            <a:ext cx="1331734" cy="865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39552" y="3422861"/>
            <a:ext cx="2162551" cy="646331"/>
          </a:xfrm>
          <a:prstGeom prst="rect">
            <a:avLst/>
          </a:prstGeom>
          <a:noFill/>
        </p:spPr>
        <p:txBody>
          <a:bodyPr wrap="square" rtlCol="0">
            <a:spAutoFit/>
          </a:bodyPr>
          <a:lstStyle/>
          <a:p>
            <a:r>
              <a:rPr lang="en-US" dirty="0" smtClean="0"/>
              <a:t>Mobile Administration</a:t>
            </a:r>
            <a:endParaRPr lang="en-US" dirty="0"/>
          </a:p>
        </p:txBody>
      </p:sp>
      <p:cxnSp>
        <p:nvCxnSpPr>
          <p:cNvPr id="38" name="Straight Connector 32"/>
          <p:cNvCxnSpPr/>
          <p:nvPr/>
        </p:nvCxnSpPr>
        <p:spPr>
          <a:xfrm>
            <a:off x="2939993" y="4168193"/>
            <a:ext cx="1246148" cy="19045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441102" y="5734745"/>
            <a:ext cx="1656183" cy="369332"/>
          </a:xfrm>
          <a:prstGeom prst="rect">
            <a:avLst/>
          </a:prstGeom>
          <a:noFill/>
        </p:spPr>
        <p:txBody>
          <a:bodyPr wrap="square" rtlCol="0">
            <a:spAutoFit/>
          </a:bodyPr>
          <a:lstStyle/>
          <a:p>
            <a:r>
              <a:rPr lang="en-US" dirty="0" smtClean="0"/>
              <a:t>Dispatcher</a:t>
            </a:r>
            <a:endParaRPr lang="en-US" dirty="0"/>
          </a:p>
        </p:txBody>
      </p:sp>
    </p:spTree>
    <p:extLst>
      <p:ext uri="{BB962C8B-B14F-4D97-AF65-F5344CB8AC3E}">
        <p14:creationId xmlns:p14="http://schemas.microsoft.com/office/powerpoint/2010/main" val="3609032865"/>
      </p:ext>
    </p:extLst>
  </p:cSld>
  <p:clrMapOvr>
    <a:masterClrMapping/>
  </p:clrMapOvr>
  <p:transition>
    <p:zo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8520" y="-171400"/>
            <a:ext cx="9289032" cy="1579576"/>
          </a:xfrm>
        </p:spPr>
        <p:txBody>
          <a:bodyPr>
            <a:normAutofit/>
          </a:bodyPr>
          <a:lstStyle/>
          <a:p>
            <a:pPr algn="ctr"/>
            <a:r>
              <a:rPr lang="en-US" dirty="0" smtClean="0"/>
              <a:t>SCADA- </a:t>
            </a:r>
            <a:r>
              <a:rPr lang="en-US" dirty="0"/>
              <a:t>system of cleaning  </a:t>
            </a:r>
            <a:r>
              <a:rPr lang="en-US" dirty="0" smtClean="0"/>
              <a:t>of garbage containers</a:t>
            </a:r>
            <a:endParaRPr lang="en-US" dirty="0"/>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Объект 4"/>
          <p:cNvGraphicFramePr>
            <a:graphicFrameLocks noChangeAspect="1"/>
          </p:cNvGraphicFramePr>
          <p:nvPr>
            <p:extLst>
              <p:ext uri="{D42A27DB-BD31-4B8C-83A1-F6EECF244321}">
                <p14:modId xmlns:p14="http://schemas.microsoft.com/office/powerpoint/2010/main" val="2435954327"/>
              </p:ext>
            </p:extLst>
          </p:nvPr>
        </p:nvGraphicFramePr>
        <p:xfrm>
          <a:off x="1619672" y="2708920"/>
          <a:ext cx="6240463" cy="2544763"/>
        </p:xfrm>
        <a:graphic>
          <a:graphicData uri="http://schemas.openxmlformats.org/presentationml/2006/ole">
            <mc:AlternateContent xmlns:mc="http://schemas.openxmlformats.org/markup-compatibility/2006">
              <mc:Choice xmlns:v="urn:schemas-microsoft-com:vml" Requires="v">
                <p:oleObj spid="_x0000_s6269" r:id="rId4" imgW="10460160" imgH="4318200" progId="CorelDRAW.Graphic.14">
                  <p:embed/>
                </p:oleObj>
              </mc:Choice>
              <mc:Fallback>
                <p:oleObj r:id="rId4" imgW="10460160" imgH="4318200" progId="CorelDRAW.Graphic.14">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l="861" b="2431"/>
                      <a:stretch>
                        <a:fillRect/>
                      </a:stretch>
                    </p:blipFill>
                    <p:spPr bwMode="auto">
                      <a:xfrm>
                        <a:off x="1619672" y="2708920"/>
                        <a:ext cx="6240463" cy="25447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Прямоугольник 5"/>
          <p:cNvSpPr/>
          <p:nvPr/>
        </p:nvSpPr>
        <p:spPr>
          <a:xfrm>
            <a:off x="3347864" y="1700808"/>
            <a:ext cx="3445174" cy="584775"/>
          </a:xfrm>
          <a:prstGeom prst="rect">
            <a:avLst/>
          </a:prstGeom>
        </p:spPr>
        <p:txBody>
          <a:bodyPr wrap="none">
            <a:spAutoFit/>
          </a:bodyPr>
          <a:lstStyle/>
          <a:p>
            <a:r>
              <a:rPr lang="en-US" sz="3200" b="1" dirty="0"/>
              <a:t>Mobile </a:t>
            </a:r>
            <a:r>
              <a:rPr lang="en-US" sz="3200" b="1" dirty="0" smtClean="0"/>
              <a:t>Interface 1 </a:t>
            </a:r>
            <a:endParaRPr lang="en-US" sz="3200" b="1" dirty="0"/>
          </a:p>
        </p:txBody>
      </p:sp>
    </p:spTree>
    <p:extLst>
      <p:ext uri="{BB962C8B-B14F-4D97-AF65-F5344CB8AC3E}">
        <p14:creationId xmlns:p14="http://schemas.microsoft.com/office/powerpoint/2010/main" val="3945092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683568" y="1772816"/>
            <a:ext cx="8460432" cy="4893647"/>
          </a:xfrm>
          <a:prstGeom prst="rect">
            <a:avLst/>
          </a:prstGeom>
        </p:spPr>
        <p:txBody>
          <a:bodyPr wrap="square">
            <a:spAutoFit/>
          </a:bodyPr>
          <a:lstStyle/>
          <a:p>
            <a:r>
              <a:rPr lang="en-US" sz="3200" b="1" dirty="0">
                <a:solidFill>
                  <a:srgbClr val="0070C0"/>
                </a:solidFill>
              </a:rPr>
              <a:t>Intelligent Transport Systems (ITS)</a:t>
            </a:r>
            <a:r>
              <a:rPr lang="en-US" sz="3200" dirty="0">
                <a:solidFill>
                  <a:srgbClr val="0070C0"/>
                </a:solidFill>
              </a:rPr>
              <a:t> </a:t>
            </a:r>
            <a:r>
              <a:rPr lang="en-US" sz="2800" dirty="0">
                <a:solidFill>
                  <a:srgbClr val="002060"/>
                </a:solidFill>
              </a:rPr>
              <a:t>apply information and communication technologies to transport. Computers, electronics, satellites and sensors are playing an increasingly important role in our transport systems. The main innovation is the integration of existing technologies to create new services. ITS as such are instruments that can be used for different purposes under different conditions. ITS can be applied in every transport mode (road, rail, air, water) and services can be used by both passenger and freight transport.</a:t>
            </a:r>
          </a:p>
        </p:txBody>
      </p:sp>
      <p:sp>
        <p:nvSpPr>
          <p:cNvPr id="5" name="Заголовок 4"/>
          <p:cNvSpPr>
            <a:spLocks noGrp="1"/>
          </p:cNvSpPr>
          <p:nvPr>
            <p:ph type="title"/>
          </p:nvPr>
        </p:nvSpPr>
        <p:spPr/>
        <p:txBody>
          <a:bodyPr/>
          <a:lstStyle/>
          <a:p>
            <a:endParaRPr lang="en-US" dirty="0"/>
          </a:p>
        </p:txBody>
      </p:sp>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3973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84406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1749"/>
            <a:ext cx="9144000" cy="5442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Заголовок 1"/>
          <p:cNvSpPr>
            <a:spLocks noGrp="1"/>
          </p:cNvSpPr>
          <p:nvPr>
            <p:ph type="title"/>
          </p:nvPr>
        </p:nvSpPr>
        <p:spPr>
          <a:xfrm>
            <a:off x="474948" y="0"/>
            <a:ext cx="8229600" cy="1252728"/>
          </a:xfrm>
        </p:spPr>
        <p:txBody>
          <a:bodyPr>
            <a:normAutofit fontScale="90000"/>
          </a:bodyPr>
          <a:lstStyle/>
          <a:p>
            <a:pPr algn="ctr"/>
            <a:r>
              <a:rPr lang="en-US" dirty="0" smtClean="0"/>
              <a:t>SCADA- </a:t>
            </a:r>
            <a:r>
              <a:rPr lang="en-US" dirty="0"/>
              <a:t>system of cleaning  </a:t>
            </a:r>
            <a:r>
              <a:rPr lang="en-US" dirty="0" smtClean="0"/>
              <a:t>of garbage containers </a:t>
            </a:r>
            <a:endParaRPr lang="en-US" dirty="0"/>
          </a:p>
        </p:txBody>
      </p:sp>
      <p:sp>
        <p:nvSpPr>
          <p:cNvPr id="4" name="Прямоугольник 3"/>
          <p:cNvSpPr/>
          <p:nvPr/>
        </p:nvSpPr>
        <p:spPr>
          <a:xfrm>
            <a:off x="2915816" y="1401749"/>
            <a:ext cx="3446777" cy="584775"/>
          </a:xfrm>
          <a:prstGeom prst="rect">
            <a:avLst/>
          </a:prstGeom>
        </p:spPr>
        <p:txBody>
          <a:bodyPr wrap="none">
            <a:spAutoFit/>
          </a:bodyPr>
          <a:lstStyle/>
          <a:p>
            <a:r>
              <a:rPr lang="en-US" sz="3200" b="1" dirty="0"/>
              <a:t>Mobile </a:t>
            </a:r>
            <a:r>
              <a:rPr lang="en-US" sz="3200" b="1" dirty="0" smtClean="0"/>
              <a:t>Interface 2 </a:t>
            </a:r>
            <a:endParaRPr lang="en-US" sz="3200" b="1" dirty="0"/>
          </a:p>
        </p:txBody>
      </p:sp>
    </p:spTree>
    <p:extLst>
      <p:ext uri="{BB962C8B-B14F-4D97-AF65-F5344CB8AC3E}">
        <p14:creationId xmlns:p14="http://schemas.microsoft.com/office/powerpoint/2010/main" val="28113127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p:nvPr/>
        </p:nvPicPr>
        <p:blipFill>
          <a:blip r:embed="rId3"/>
          <a:stretch>
            <a:fillRect/>
          </a:stretch>
        </p:blipFill>
        <p:spPr>
          <a:xfrm>
            <a:off x="14833" y="1510283"/>
            <a:ext cx="9144000" cy="5373216"/>
          </a:xfrm>
          <a:prstGeom prst="rect">
            <a:avLst/>
          </a:prstGeom>
        </p:spPr>
      </p:pic>
      <p:sp>
        <p:nvSpPr>
          <p:cNvPr id="10" name="Заголовок 1"/>
          <p:cNvSpPr>
            <a:spLocks noGrp="1"/>
          </p:cNvSpPr>
          <p:nvPr>
            <p:ph type="title"/>
          </p:nvPr>
        </p:nvSpPr>
        <p:spPr>
          <a:xfrm>
            <a:off x="457200" y="-24770"/>
            <a:ext cx="8229600" cy="1252728"/>
          </a:xfrm>
        </p:spPr>
        <p:txBody>
          <a:bodyPr>
            <a:normAutofit fontScale="90000"/>
          </a:bodyPr>
          <a:lstStyle/>
          <a:p>
            <a:pPr algn="ctr"/>
            <a:r>
              <a:rPr lang="en-US" dirty="0" smtClean="0"/>
              <a:t>SCADA- </a:t>
            </a:r>
            <a:r>
              <a:rPr lang="en-US" dirty="0"/>
              <a:t>system of cleaning  </a:t>
            </a:r>
            <a:r>
              <a:rPr lang="en-US" dirty="0" smtClean="0"/>
              <a:t>of garbage containers </a:t>
            </a:r>
            <a:endParaRPr lang="en-US" dirty="0"/>
          </a:p>
        </p:txBody>
      </p:sp>
      <p:sp>
        <p:nvSpPr>
          <p:cNvPr id="11" name="TextBox 10"/>
          <p:cNvSpPr txBox="1"/>
          <p:nvPr/>
        </p:nvSpPr>
        <p:spPr>
          <a:xfrm>
            <a:off x="755576" y="2564904"/>
            <a:ext cx="2736304" cy="1077218"/>
          </a:xfrm>
          <a:prstGeom prst="rect">
            <a:avLst/>
          </a:prstGeom>
          <a:noFill/>
        </p:spPr>
        <p:txBody>
          <a:bodyPr wrap="square" rtlCol="0">
            <a:spAutoFit/>
          </a:bodyPr>
          <a:lstStyle/>
          <a:p>
            <a:r>
              <a:rPr lang="en-US" sz="3200" b="1" dirty="0" smtClean="0"/>
              <a:t>Dispatcher’s interface 1</a:t>
            </a:r>
            <a:endParaRPr lang="en-US" sz="3200" b="1" dirty="0"/>
          </a:p>
        </p:txBody>
      </p:sp>
    </p:spTree>
    <p:extLst>
      <p:ext uri="{BB962C8B-B14F-4D97-AF65-F5344CB8AC3E}">
        <p14:creationId xmlns:p14="http://schemas.microsoft.com/office/powerpoint/2010/main" val="26443807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84784"/>
            <a:ext cx="9168874" cy="5373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07504" y="3586374"/>
            <a:ext cx="2736304" cy="1077218"/>
          </a:xfrm>
          <a:prstGeom prst="rect">
            <a:avLst/>
          </a:prstGeom>
          <a:noFill/>
        </p:spPr>
        <p:txBody>
          <a:bodyPr wrap="square" rtlCol="0">
            <a:spAutoFit/>
          </a:bodyPr>
          <a:lstStyle/>
          <a:p>
            <a:r>
              <a:rPr lang="en-US" sz="3200" b="1" dirty="0" smtClean="0"/>
              <a:t>Dispatcher’s interface 2</a:t>
            </a:r>
            <a:endParaRPr lang="en-US" sz="3200" b="1" dirty="0"/>
          </a:p>
        </p:txBody>
      </p:sp>
      <p:sp>
        <p:nvSpPr>
          <p:cNvPr id="6" name="Заголовок 1"/>
          <p:cNvSpPr>
            <a:spLocks noGrp="1"/>
          </p:cNvSpPr>
          <p:nvPr>
            <p:ph type="title"/>
          </p:nvPr>
        </p:nvSpPr>
        <p:spPr>
          <a:xfrm>
            <a:off x="0" y="0"/>
            <a:ext cx="9036050" cy="1408113"/>
          </a:xfrm>
        </p:spPr>
        <p:txBody>
          <a:bodyPr>
            <a:normAutofit fontScale="90000"/>
          </a:bodyPr>
          <a:lstStyle/>
          <a:p>
            <a:pPr algn="ctr"/>
            <a:r>
              <a:rPr lang="en-US" dirty="0" smtClean="0"/>
              <a:t>SCADA- </a:t>
            </a:r>
            <a:r>
              <a:rPr lang="en-US" dirty="0"/>
              <a:t>system of cleaning  </a:t>
            </a:r>
            <a:r>
              <a:rPr lang="en-US" dirty="0" smtClean="0"/>
              <a:t>of garbage containers </a:t>
            </a:r>
            <a:endParaRPr lang="en-US" dirty="0"/>
          </a:p>
        </p:txBody>
      </p:sp>
    </p:spTree>
    <p:extLst>
      <p:ext uri="{BB962C8B-B14F-4D97-AF65-F5344CB8AC3E}">
        <p14:creationId xmlns:p14="http://schemas.microsoft.com/office/powerpoint/2010/main" val="10645726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84785"/>
            <a:ext cx="9144000" cy="5373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Заголовок 1"/>
          <p:cNvSpPr>
            <a:spLocks noGrp="1"/>
          </p:cNvSpPr>
          <p:nvPr>
            <p:ph type="title"/>
          </p:nvPr>
        </p:nvSpPr>
        <p:spPr>
          <a:xfrm>
            <a:off x="310812" y="-15343"/>
            <a:ext cx="8540412" cy="1252728"/>
          </a:xfrm>
        </p:spPr>
        <p:txBody>
          <a:bodyPr>
            <a:normAutofit fontScale="90000"/>
          </a:bodyPr>
          <a:lstStyle/>
          <a:p>
            <a:pPr algn="ctr"/>
            <a:r>
              <a:rPr lang="en-US" dirty="0" smtClean="0"/>
              <a:t>SCADA- </a:t>
            </a:r>
            <a:r>
              <a:rPr lang="en-US" dirty="0"/>
              <a:t>system of cleaning  </a:t>
            </a:r>
            <a:r>
              <a:rPr lang="en-US" dirty="0" smtClean="0"/>
              <a:t>of garbage containers </a:t>
            </a:r>
            <a:endParaRPr lang="en-US" dirty="0"/>
          </a:p>
        </p:txBody>
      </p:sp>
      <p:sp>
        <p:nvSpPr>
          <p:cNvPr id="3" name="TextBox 2"/>
          <p:cNvSpPr txBox="1"/>
          <p:nvPr/>
        </p:nvSpPr>
        <p:spPr>
          <a:xfrm>
            <a:off x="3347864" y="1492175"/>
            <a:ext cx="2952328" cy="584775"/>
          </a:xfrm>
          <a:prstGeom prst="rect">
            <a:avLst/>
          </a:prstGeom>
          <a:noFill/>
        </p:spPr>
        <p:txBody>
          <a:bodyPr wrap="square" rtlCol="0">
            <a:spAutoFit/>
          </a:bodyPr>
          <a:lstStyle/>
          <a:p>
            <a:r>
              <a:rPr lang="en-US" sz="3200" b="1" dirty="0" smtClean="0"/>
              <a:t>Database</a:t>
            </a:r>
            <a:endParaRPr lang="en-US" sz="3200" b="1" dirty="0"/>
          </a:p>
        </p:txBody>
      </p:sp>
    </p:spTree>
    <p:extLst>
      <p:ext uri="{BB962C8B-B14F-4D97-AF65-F5344CB8AC3E}">
        <p14:creationId xmlns:p14="http://schemas.microsoft.com/office/powerpoint/2010/main" val="11740566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467544" y="104"/>
            <a:ext cx="8229600" cy="1252728"/>
          </a:xfrm>
        </p:spPr>
        <p:txBody>
          <a:bodyPr>
            <a:normAutofit fontScale="90000"/>
          </a:bodyPr>
          <a:lstStyle/>
          <a:p>
            <a:pPr algn="ctr"/>
            <a:r>
              <a:rPr lang="en-US" dirty="0" smtClean="0"/>
              <a:t>SCADA- </a:t>
            </a:r>
            <a:r>
              <a:rPr lang="en-US" dirty="0"/>
              <a:t>system of cleaning  </a:t>
            </a:r>
            <a:r>
              <a:rPr lang="en-US" dirty="0" smtClean="0"/>
              <a:t>of garbage containers </a:t>
            </a:r>
            <a:endParaRPr lang="en-US"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84785"/>
            <a:ext cx="9144000" cy="5373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779912" y="1628800"/>
            <a:ext cx="3096344" cy="584775"/>
          </a:xfrm>
          <a:prstGeom prst="rect">
            <a:avLst/>
          </a:prstGeom>
          <a:noFill/>
        </p:spPr>
        <p:txBody>
          <a:bodyPr wrap="square" rtlCol="0">
            <a:spAutoFit/>
          </a:bodyPr>
          <a:lstStyle/>
          <a:p>
            <a:r>
              <a:rPr lang="en-US" sz="3200" b="1" dirty="0" smtClean="0"/>
              <a:t>Report 1</a:t>
            </a:r>
            <a:endParaRPr lang="en-US" sz="3200" b="1" dirty="0"/>
          </a:p>
        </p:txBody>
      </p:sp>
    </p:spTree>
    <p:extLst>
      <p:ext uri="{BB962C8B-B14F-4D97-AF65-F5344CB8AC3E}">
        <p14:creationId xmlns:p14="http://schemas.microsoft.com/office/powerpoint/2010/main" val="21395515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84784"/>
            <a:ext cx="9163050" cy="5414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516852" y="1477459"/>
            <a:ext cx="3096344" cy="584775"/>
          </a:xfrm>
          <a:prstGeom prst="rect">
            <a:avLst/>
          </a:prstGeom>
          <a:noFill/>
        </p:spPr>
        <p:txBody>
          <a:bodyPr wrap="square" rtlCol="0">
            <a:spAutoFit/>
          </a:bodyPr>
          <a:lstStyle/>
          <a:p>
            <a:r>
              <a:rPr lang="en-US" sz="3200" b="1" dirty="0" smtClean="0"/>
              <a:t>Report 2</a:t>
            </a:r>
            <a:endParaRPr lang="en-US" sz="3200" b="1" dirty="0"/>
          </a:p>
        </p:txBody>
      </p:sp>
      <p:sp>
        <p:nvSpPr>
          <p:cNvPr id="6" name="Заголовок 1"/>
          <p:cNvSpPr>
            <a:spLocks noGrp="1"/>
          </p:cNvSpPr>
          <p:nvPr>
            <p:ph type="title"/>
          </p:nvPr>
        </p:nvSpPr>
        <p:spPr>
          <a:xfrm>
            <a:off x="466725" y="0"/>
            <a:ext cx="8229600" cy="1252728"/>
          </a:xfrm>
        </p:spPr>
        <p:txBody>
          <a:bodyPr>
            <a:normAutofit fontScale="90000"/>
          </a:bodyPr>
          <a:lstStyle/>
          <a:p>
            <a:pPr algn="ctr"/>
            <a:r>
              <a:rPr lang="en-US" dirty="0" smtClean="0"/>
              <a:t>SCADA- </a:t>
            </a:r>
            <a:r>
              <a:rPr lang="en-US" dirty="0"/>
              <a:t>system of cleaning  </a:t>
            </a:r>
            <a:r>
              <a:rPr lang="en-US" dirty="0" smtClean="0"/>
              <a:t>of garbage containers </a:t>
            </a:r>
            <a:endParaRPr lang="en-US" dirty="0"/>
          </a:p>
        </p:txBody>
      </p:sp>
    </p:spTree>
    <p:extLst>
      <p:ext uri="{BB962C8B-B14F-4D97-AF65-F5344CB8AC3E}">
        <p14:creationId xmlns:p14="http://schemas.microsoft.com/office/powerpoint/2010/main" val="2136364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467544" y="44624"/>
            <a:ext cx="8229600" cy="1252728"/>
          </a:xfrm>
        </p:spPr>
        <p:txBody>
          <a:bodyPr>
            <a:normAutofit fontScale="90000"/>
          </a:bodyPr>
          <a:lstStyle/>
          <a:p>
            <a:pPr algn="ctr"/>
            <a:r>
              <a:rPr lang="en-US" dirty="0" smtClean="0"/>
              <a:t>SCADA- </a:t>
            </a:r>
            <a:r>
              <a:rPr lang="en-US" dirty="0"/>
              <a:t>system of cleaning  </a:t>
            </a:r>
            <a:r>
              <a:rPr lang="en-US" dirty="0" smtClean="0"/>
              <a:t>of garbage containers </a:t>
            </a:r>
            <a:endParaRPr lang="en-US" dirty="0"/>
          </a:p>
        </p:txBody>
      </p:sp>
      <p:sp>
        <p:nvSpPr>
          <p:cNvPr id="6" name="TextBox 5"/>
          <p:cNvSpPr txBox="1"/>
          <p:nvPr/>
        </p:nvSpPr>
        <p:spPr>
          <a:xfrm>
            <a:off x="683568" y="1484784"/>
            <a:ext cx="7848872" cy="5478423"/>
          </a:xfrm>
          <a:prstGeom prst="rect">
            <a:avLst/>
          </a:prstGeom>
          <a:noFill/>
        </p:spPr>
        <p:txBody>
          <a:bodyPr wrap="square" rtlCol="0">
            <a:spAutoFit/>
          </a:bodyPr>
          <a:lstStyle/>
          <a:p>
            <a:pPr algn="ctr"/>
            <a:r>
              <a:rPr lang="en-US" sz="3600" b="1" dirty="0" smtClean="0">
                <a:solidFill>
                  <a:srgbClr val="002060"/>
                </a:solidFill>
              </a:rPr>
              <a:t>Advantages</a:t>
            </a:r>
          </a:p>
          <a:p>
            <a:pPr algn="ctr"/>
            <a:endParaRPr lang="en-US" sz="3200" b="1" dirty="0" smtClean="0"/>
          </a:p>
          <a:p>
            <a:pPr algn="ctr"/>
            <a:r>
              <a:rPr lang="en-US" sz="3200" b="1" dirty="0" smtClean="0">
                <a:solidFill>
                  <a:srgbClr val="002060"/>
                </a:solidFill>
              </a:rPr>
              <a:t>     In </a:t>
            </a:r>
            <a:r>
              <a:rPr lang="en-US" sz="3200" b="1" dirty="0">
                <a:solidFill>
                  <a:srgbClr val="002060"/>
                </a:solidFill>
              </a:rPr>
              <a:t>the exploitation period </a:t>
            </a:r>
            <a:r>
              <a:rPr lang="en-US" sz="3200" b="1" dirty="0" smtClean="0">
                <a:solidFill>
                  <a:srgbClr val="002060"/>
                </a:solidFill>
              </a:rPr>
              <a:t>of ITS </a:t>
            </a:r>
            <a:r>
              <a:rPr lang="en-US" sz="3200" b="1" dirty="0">
                <a:solidFill>
                  <a:srgbClr val="002060"/>
                </a:solidFill>
              </a:rPr>
              <a:t>was increased the quality of  clients services,</a:t>
            </a:r>
          </a:p>
          <a:p>
            <a:pPr algn="ctr"/>
            <a:r>
              <a:rPr lang="en-US" sz="3200" b="1" dirty="0">
                <a:solidFill>
                  <a:srgbClr val="002060"/>
                </a:solidFill>
              </a:rPr>
              <a:t>was automated routine work (reports) , </a:t>
            </a:r>
            <a:endParaRPr lang="en-US" sz="3200" b="1" dirty="0" smtClean="0">
              <a:solidFill>
                <a:srgbClr val="002060"/>
              </a:solidFill>
            </a:endParaRPr>
          </a:p>
          <a:p>
            <a:pPr algn="ctr"/>
            <a:r>
              <a:rPr lang="en-US" sz="3200" b="1" dirty="0" smtClean="0">
                <a:solidFill>
                  <a:srgbClr val="002060"/>
                </a:solidFill>
              </a:rPr>
              <a:t>was </a:t>
            </a:r>
            <a:r>
              <a:rPr lang="en-US" sz="3200" b="1" dirty="0">
                <a:solidFill>
                  <a:srgbClr val="002060"/>
                </a:solidFill>
              </a:rPr>
              <a:t>disciplined the work of drivers and administrative </a:t>
            </a:r>
            <a:r>
              <a:rPr lang="en-US" sz="3200" b="1" dirty="0" smtClean="0">
                <a:solidFill>
                  <a:srgbClr val="002060"/>
                </a:solidFill>
              </a:rPr>
              <a:t>staff. </a:t>
            </a:r>
            <a:endParaRPr lang="en-US" sz="3200" b="1" dirty="0">
              <a:solidFill>
                <a:srgbClr val="002060"/>
              </a:solidFill>
            </a:endParaRPr>
          </a:p>
          <a:p>
            <a:endParaRPr lang="en-US" sz="3200" b="1" dirty="0">
              <a:solidFill>
                <a:srgbClr val="0070C0"/>
              </a:solidFill>
            </a:endParaRPr>
          </a:p>
          <a:p>
            <a:endParaRPr lang="en-US" dirty="0" smtClean="0"/>
          </a:p>
          <a:p>
            <a:endParaRPr lang="en-US" dirty="0"/>
          </a:p>
          <a:p>
            <a:endParaRPr lang="en-US" dirty="0" smtClean="0"/>
          </a:p>
          <a:p>
            <a:endParaRPr lang="en-US" dirty="0"/>
          </a:p>
          <a:p>
            <a:endParaRPr lang="en-US" dirty="0"/>
          </a:p>
        </p:txBody>
      </p:sp>
    </p:spTree>
    <p:extLst>
      <p:ext uri="{BB962C8B-B14F-4D97-AF65-F5344CB8AC3E}">
        <p14:creationId xmlns:p14="http://schemas.microsoft.com/office/powerpoint/2010/main" val="34169607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dirty="0" smtClean="0"/>
              <a:t>END</a:t>
            </a:r>
            <a:endParaRPr lang="en-US" dirty="0"/>
          </a:p>
        </p:txBody>
      </p:sp>
      <p:sp>
        <p:nvSpPr>
          <p:cNvPr id="3" name="Объект 2"/>
          <p:cNvSpPr>
            <a:spLocks noGrp="1"/>
          </p:cNvSpPr>
          <p:nvPr>
            <p:ph idx="1"/>
          </p:nvPr>
        </p:nvSpPr>
        <p:spPr/>
        <p:txBody>
          <a:bodyPr/>
          <a:lstStyle/>
          <a:p>
            <a:pPr algn="ctr"/>
            <a:r>
              <a:rPr lang="en-US" sz="4400" b="1" dirty="0" smtClean="0">
                <a:solidFill>
                  <a:srgbClr val="002060"/>
                </a:solidFill>
              </a:rPr>
              <a:t>Thank your for your attention!</a:t>
            </a:r>
          </a:p>
          <a:p>
            <a:pPr algn="ctr"/>
            <a:endParaRPr lang="en-US" b="1" dirty="0">
              <a:solidFill>
                <a:srgbClr val="002060"/>
              </a:solidFill>
            </a:endParaRPr>
          </a:p>
          <a:p>
            <a:pPr algn="ctr"/>
            <a:endParaRPr lang="en-US" dirty="0" smtClean="0"/>
          </a:p>
          <a:p>
            <a:pPr algn="ctr"/>
            <a:r>
              <a:rPr lang="en-US" sz="4400" b="1" dirty="0" smtClean="0">
                <a:solidFill>
                  <a:srgbClr val="002060"/>
                </a:solidFill>
              </a:rPr>
              <a:t>Any questions?</a:t>
            </a:r>
            <a:endParaRPr lang="en-US" sz="4400" b="1" dirty="0">
              <a:solidFill>
                <a:srgbClr val="002060"/>
              </a:solidFill>
            </a:endParaRPr>
          </a:p>
        </p:txBody>
      </p:sp>
    </p:spTree>
    <p:extLst>
      <p:ext uri="{BB962C8B-B14F-4D97-AF65-F5344CB8AC3E}">
        <p14:creationId xmlns:p14="http://schemas.microsoft.com/office/powerpoint/2010/main" val="35473522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dirty="0" smtClean="0"/>
              <a:t>Mobile Internet Definition</a:t>
            </a:r>
            <a:endParaRPr lang="en-US" dirty="0"/>
          </a:p>
        </p:txBody>
      </p:sp>
      <p:sp>
        <p:nvSpPr>
          <p:cNvPr id="4" name="Прямоугольник 3"/>
          <p:cNvSpPr/>
          <p:nvPr/>
        </p:nvSpPr>
        <p:spPr>
          <a:xfrm>
            <a:off x="1043608" y="1720839"/>
            <a:ext cx="7848872" cy="3970318"/>
          </a:xfrm>
          <a:prstGeom prst="rect">
            <a:avLst/>
          </a:prstGeom>
        </p:spPr>
        <p:txBody>
          <a:bodyPr wrap="square">
            <a:spAutoFit/>
          </a:bodyPr>
          <a:lstStyle/>
          <a:p>
            <a:pPr marL="514350" indent="-514350">
              <a:buFont typeface="+mj-lt"/>
              <a:buAutoNum type="arabicPeriod"/>
            </a:pPr>
            <a:r>
              <a:rPr lang="en-US" sz="2800" b="1" i="1" dirty="0">
                <a:solidFill>
                  <a:srgbClr val="002060"/>
                </a:solidFill>
              </a:rPr>
              <a:t> Accessing the Web from smartphones and </a:t>
            </a:r>
            <a:r>
              <a:rPr lang="en-US" sz="2800" b="1" i="1" dirty="0" smtClean="0">
                <a:solidFill>
                  <a:srgbClr val="002060"/>
                </a:solidFill>
              </a:rPr>
              <a:t>tablets</a:t>
            </a:r>
          </a:p>
          <a:p>
            <a:pPr marL="514350" indent="-514350">
              <a:buFont typeface="+mj-lt"/>
              <a:buAutoNum type="arabicPeriod"/>
            </a:pPr>
            <a:r>
              <a:rPr lang="en-US" sz="2800" b="1" i="1" dirty="0">
                <a:solidFill>
                  <a:srgbClr val="002060"/>
                </a:solidFill>
              </a:rPr>
              <a:t> An umbrella term for all interaction between mobile devices and the Internet. Also called the "mobile Internet," all apps are initially downloaded from Web servers, and after installation, the great majority of them access Web servers for updates and additional data either periodically or continuously.</a:t>
            </a:r>
          </a:p>
        </p:txBody>
      </p:sp>
    </p:spTree>
    <p:extLst>
      <p:ext uri="{BB962C8B-B14F-4D97-AF65-F5344CB8AC3E}">
        <p14:creationId xmlns:p14="http://schemas.microsoft.com/office/powerpoint/2010/main" val="27966460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dirty="0" smtClean="0"/>
              <a:t>Cloud Computing Definition</a:t>
            </a:r>
            <a:endParaRPr lang="en-US" dirty="0"/>
          </a:p>
        </p:txBody>
      </p:sp>
      <p:sp>
        <p:nvSpPr>
          <p:cNvPr id="3" name="Прямоугольник 2"/>
          <p:cNvSpPr/>
          <p:nvPr/>
        </p:nvSpPr>
        <p:spPr>
          <a:xfrm>
            <a:off x="327490" y="1697721"/>
            <a:ext cx="8784976" cy="4247317"/>
          </a:xfrm>
          <a:prstGeom prst="rect">
            <a:avLst/>
          </a:prstGeom>
        </p:spPr>
        <p:txBody>
          <a:bodyPr wrap="square">
            <a:spAutoFit/>
          </a:bodyPr>
          <a:lstStyle/>
          <a:p>
            <a:pPr marL="514350" lvl="0" indent="-514350">
              <a:buFont typeface="+mj-lt"/>
              <a:buAutoNum type="arabicPeriod"/>
            </a:pPr>
            <a:r>
              <a:rPr lang="en-US" sz="2800" b="1" i="1" dirty="0">
                <a:solidFill>
                  <a:srgbClr val="002060"/>
                </a:solidFill>
              </a:rPr>
              <a:t> The storing and accessing of applications and </a:t>
            </a:r>
            <a:r>
              <a:rPr lang="en-US" sz="2800" b="1" i="1" dirty="0" smtClean="0">
                <a:solidFill>
                  <a:srgbClr val="002060"/>
                </a:solidFill>
              </a:rPr>
              <a:t>computer </a:t>
            </a:r>
            <a:r>
              <a:rPr lang="en-US" sz="2800" b="1" i="1" dirty="0">
                <a:solidFill>
                  <a:srgbClr val="002060"/>
                </a:solidFill>
              </a:rPr>
              <a:t>data offer through a Web browser rather than running installed software on your personal computer or office </a:t>
            </a:r>
            <a:r>
              <a:rPr lang="en-US" sz="2800" b="1" i="1" dirty="0" smtClean="0">
                <a:solidFill>
                  <a:srgbClr val="002060"/>
                </a:solidFill>
              </a:rPr>
              <a:t>server</a:t>
            </a:r>
          </a:p>
          <a:p>
            <a:pPr marL="514350" lvl="0" indent="-514350">
              <a:buFont typeface="+mj-lt"/>
              <a:buAutoNum type="arabicPeriod"/>
            </a:pPr>
            <a:r>
              <a:rPr lang="en-US" sz="2800" b="1" i="1" dirty="0" smtClean="0">
                <a:solidFill>
                  <a:srgbClr val="002060"/>
                </a:solidFill>
              </a:rPr>
              <a:t>Internet-based </a:t>
            </a:r>
            <a:r>
              <a:rPr lang="en-US" sz="2800" b="1" i="1" dirty="0">
                <a:solidFill>
                  <a:srgbClr val="002060"/>
                </a:solidFill>
              </a:rPr>
              <a:t>computing whereby information, IT resources, and software applications are provided to computers and mobile devices </a:t>
            </a:r>
            <a:r>
              <a:rPr lang="en-US" sz="2800" b="1" i="1" dirty="0" smtClean="0">
                <a:solidFill>
                  <a:srgbClr val="002060"/>
                </a:solidFill>
              </a:rPr>
              <a:t>on-demand</a:t>
            </a:r>
          </a:p>
          <a:p>
            <a:pPr marL="514350" lvl="0" indent="-514350">
              <a:buFont typeface="+mj-lt"/>
              <a:buAutoNum type="arabicPeriod"/>
            </a:pPr>
            <a:r>
              <a:rPr lang="en-US" sz="2800" b="1" i="1" dirty="0" smtClean="0">
                <a:solidFill>
                  <a:srgbClr val="002060"/>
                </a:solidFill>
              </a:rPr>
              <a:t>Using </a:t>
            </a:r>
            <a:r>
              <a:rPr lang="en-US" sz="2800" b="1" i="1" dirty="0">
                <a:solidFill>
                  <a:srgbClr val="002060"/>
                </a:solidFill>
              </a:rPr>
              <a:t>the Internet to access web-based applications, web services, and IT infrastructure as a service</a:t>
            </a:r>
            <a:endParaRPr lang="en-US" sz="2800" b="1" dirty="0">
              <a:solidFill>
                <a:srgbClr val="002060"/>
              </a:solidFill>
            </a:endParaRPr>
          </a:p>
          <a:p>
            <a:r>
              <a:rPr lang="en-US" dirty="0"/>
              <a:t> </a:t>
            </a:r>
          </a:p>
        </p:txBody>
      </p:sp>
    </p:spTree>
    <p:extLst>
      <p:ext uri="{BB962C8B-B14F-4D97-AF65-F5344CB8AC3E}">
        <p14:creationId xmlns:p14="http://schemas.microsoft.com/office/powerpoint/2010/main" val="10722083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88640"/>
            <a:ext cx="8229600" cy="1252728"/>
          </a:xfrm>
        </p:spPr>
        <p:txBody>
          <a:bodyPr>
            <a:noAutofit/>
          </a:bodyPr>
          <a:lstStyle/>
          <a:p>
            <a:r>
              <a:rPr lang="en-US" sz="4400" b="0" dirty="0"/>
              <a:t/>
            </a:r>
            <a:br>
              <a:rPr lang="en-US" sz="4400" b="0" dirty="0"/>
            </a:br>
            <a:endParaRPr lang="en-US" sz="4400" dirty="0"/>
          </a:p>
        </p:txBody>
      </p:sp>
      <p:sp>
        <p:nvSpPr>
          <p:cNvPr id="4" name="Прямоугольник 3"/>
          <p:cNvSpPr/>
          <p:nvPr/>
        </p:nvSpPr>
        <p:spPr>
          <a:xfrm>
            <a:off x="1547664" y="1916832"/>
            <a:ext cx="6696744" cy="2062103"/>
          </a:xfrm>
          <a:prstGeom prst="rect">
            <a:avLst/>
          </a:prstGeom>
        </p:spPr>
        <p:txBody>
          <a:bodyPr wrap="square">
            <a:spAutoFit/>
          </a:bodyPr>
          <a:lstStyle/>
          <a:p>
            <a:pPr marL="514350" indent="-514350">
              <a:buFont typeface="+mj-lt"/>
              <a:buAutoNum type="arabicPeriod"/>
            </a:pPr>
            <a:r>
              <a:rPr lang="en-US" sz="3200" b="1" i="1" dirty="0" smtClean="0">
                <a:solidFill>
                  <a:srgbClr val="002060"/>
                </a:solidFill>
              </a:rPr>
              <a:t>Infrastructure </a:t>
            </a:r>
            <a:r>
              <a:rPr lang="en-US" sz="3200" b="1" i="1" dirty="0">
                <a:solidFill>
                  <a:srgbClr val="002060"/>
                </a:solidFill>
              </a:rPr>
              <a:t>as a Service (</a:t>
            </a:r>
            <a:r>
              <a:rPr lang="en-US" sz="3200" b="1" i="1" dirty="0" err="1">
                <a:solidFill>
                  <a:srgbClr val="002060"/>
                </a:solidFill>
              </a:rPr>
              <a:t>IaaS</a:t>
            </a:r>
            <a:r>
              <a:rPr lang="en-US" sz="3200" b="1" i="1" dirty="0">
                <a:solidFill>
                  <a:srgbClr val="002060"/>
                </a:solidFill>
              </a:rPr>
              <a:t>)</a:t>
            </a:r>
          </a:p>
          <a:p>
            <a:pPr marL="514350" indent="-514350">
              <a:buFont typeface="+mj-lt"/>
              <a:buAutoNum type="arabicPeriod"/>
            </a:pPr>
            <a:r>
              <a:rPr lang="en-US" sz="3200" b="1" i="1" dirty="0">
                <a:solidFill>
                  <a:srgbClr val="002060"/>
                </a:solidFill>
              </a:rPr>
              <a:t>Platform as a Service (</a:t>
            </a:r>
            <a:r>
              <a:rPr lang="en-US" sz="3200" b="1" i="1" dirty="0" err="1">
                <a:solidFill>
                  <a:srgbClr val="002060"/>
                </a:solidFill>
              </a:rPr>
              <a:t>PaaS</a:t>
            </a:r>
            <a:r>
              <a:rPr lang="en-US" sz="3200" b="1" i="1" dirty="0">
                <a:solidFill>
                  <a:srgbClr val="002060"/>
                </a:solidFill>
              </a:rPr>
              <a:t>)</a:t>
            </a:r>
          </a:p>
          <a:p>
            <a:pPr marL="514350" indent="-514350">
              <a:buFont typeface="+mj-lt"/>
              <a:buAutoNum type="arabicPeriod"/>
            </a:pPr>
            <a:r>
              <a:rPr lang="en-US" sz="3200" b="1" i="1" dirty="0">
                <a:solidFill>
                  <a:srgbClr val="002060"/>
                </a:solidFill>
              </a:rPr>
              <a:t>Software as a Service (SaaS)</a:t>
            </a:r>
          </a:p>
          <a:p>
            <a:pPr marL="514350" indent="-514350">
              <a:buFont typeface="+mj-lt"/>
              <a:buAutoNum type="arabicPeriod"/>
            </a:pPr>
            <a:r>
              <a:rPr lang="en-US" sz="3200" b="1" i="1" dirty="0">
                <a:solidFill>
                  <a:srgbClr val="002060"/>
                </a:solidFill>
              </a:rPr>
              <a:t>Network as a Service (</a:t>
            </a:r>
            <a:r>
              <a:rPr lang="en-US" sz="3200" b="1" i="1" dirty="0" err="1" smtClean="0">
                <a:solidFill>
                  <a:srgbClr val="002060"/>
                </a:solidFill>
              </a:rPr>
              <a:t>NaaS</a:t>
            </a:r>
            <a:r>
              <a:rPr lang="en-US" sz="3200" i="1" dirty="0" smtClean="0">
                <a:solidFill>
                  <a:srgbClr val="002060"/>
                </a:solidFill>
              </a:rPr>
              <a:t>)</a:t>
            </a:r>
            <a:endParaRPr lang="en-US" sz="3200" i="1" dirty="0">
              <a:solidFill>
                <a:srgbClr val="002060"/>
              </a:solidFill>
            </a:endParaRPr>
          </a:p>
        </p:txBody>
      </p:sp>
      <p:sp>
        <p:nvSpPr>
          <p:cNvPr id="5" name="Прямоугольник 4"/>
          <p:cNvSpPr/>
          <p:nvPr/>
        </p:nvSpPr>
        <p:spPr>
          <a:xfrm>
            <a:off x="17748" y="-99392"/>
            <a:ext cx="9108504" cy="2123658"/>
          </a:xfrm>
          <a:prstGeom prst="rect">
            <a:avLst/>
          </a:prstGeom>
        </p:spPr>
        <p:txBody>
          <a:bodyPr wrap="square">
            <a:spAutoFit/>
          </a:bodyPr>
          <a:lstStyle/>
          <a:p>
            <a:pPr algn="ctr"/>
            <a:r>
              <a:rPr lang="en-US" sz="4400" b="1" dirty="0">
                <a:solidFill>
                  <a:schemeClr val="accent1">
                    <a:lumMod val="60000"/>
                    <a:lumOff val="40000"/>
                  </a:schemeClr>
                </a:solidFill>
              </a:rPr>
              <a:t>Models of </a:t>
            </a:r>
            <a:r>
              <a:rPr lang="en-US" sz="4400" b="1" dirty="0" smtClean="0">
                <a:solidFill>
                  <a:schemeClr val="accent1">
                    <a:lumMod val="60000"/>
                    <a:lumOff val="40000"/>
                  </a:schemeClr>
                </a:solidFill>
              </a:rPr>
              <a:t>Cloud Computing</a:t>
            </a:r>
            <a:r>
              <a:rPr lang="en-US" sz="4400" b="1" dirty="0">
                <a:solidFill>
                  <a:schemeClr val="accent1">
                    <a:lumMod val="60000"/>
                    <a:lumOff val="40000"/>
                  </a:schemeClr>
                </a:solidFill>
              </a:rPr>
              <a:t/>
            </a:r>
            <a:br>
              <a:rPr lang="en-US" sz="4400" b="1" dirty="0">
                <a:solidFill>
                  <a:schemeClr val="accent1">
                    <a:lumMod val="60000"/>
                    <a:lumOff val="40000"/>
                  </a:schemeClr>
                </a:solidFill>
              </a:rPr>
            </a:br>
            <a:r>
              <a:rPr lang="en-US" sz="4400" b="1" dirty="0" smtClean="0">
                <a:solidFill>
                  <a:schemeClr val="accent1">
                    <a:lumMod val="60000"/>
                    <a:lumOff val="40000"/>
                  </a:schemeClr>
                </a:solidFill>
              </a:rPr>
              <a:t>Cloud Deployment models</a:t>
            </a:r>
            <a:r>
              <a:rPr lang="en-US" sz="4400" b="1" i="1" dirty="0">
                <a:solidFill>
                  <a:schemeClr val="accent1">
                    <a:lumMod val="60000"/>
                    <a:lumOff val="40000"/>
                  </a:schemeClr>
                </a:solidFill>
              </a:rPr>
              <a:t/>
            </a:r>
            <a:br>
              <a:rPr lang="en-US" sz="4400" b="1" i="1" dirty="0">
                <a:solidFill>
                  <a:schemeClr val="accent1">
                    <a:lumMod val="60000"/>
                    <a:lumOff val="40000"/>
                  </a:schemeClr>
                </a:solidFill>
              </a:rPr>
            </a:br>
            <a:endParaRPr lang="en-US" sz="4400" b="1" dirty="0">
              <a:solidFill>
                <a:schemeClr val="accent1">
                  <a:lumMod val="60000"/>
                  <a:lumOff val="40000"/>
                </a:schemeClr>
              </a:solidFill>
            </a:endParaRPr>
          </a:p>
        </p:txBody>
      </p:sp>
      <p:sp>
        <p:nvSpPr>
          <p:cNvPr id="3" name="Прямоугольник 2"/>
          <p:cNvSpPr/>
          <p:nvPr/>
        </p:nvSpPr>
        <p:spPr>
          <a:xfrm>
            <a:off x="3419872" y="4293096"/>
            <a:ext cx="4320480" cy="2062103"/>
          </a:xfrm>
          <a:prstGeom prst="rect">
            <a:avLst/>
          </a:prstGeom>
        </p:spPr>
        <p:txBody>
          <a:bodyPr wrap="square">
            <a:spAutoFit/>
          </a:bodyPr>
          <a:lstStyle/>
          <a:p>
            <a:pPr marL="514350" indent="-514350">
              <a:buFont typeface="+mj-lt"/>
              <a:buAutoNum type="arabicPeriod"/>
            </a:pPr>
            <a:r>
              <a:rPr lang="en-US" sz="3200" b="1" i="1" dirty="0" smtClean="0">
                <a:solidFill>
                  <a:srgbClr val="002060"/>
                </a:solidFill>
              </a:rPr>
              <a:t>Public </a:t>
            </a:r>
            <a:r>
              <a:rPr lang="en-US" sz="3200" b="1" i="1" dirty="0">
                <a:solidFill>
                  <a:srgbClr val="002060"/>
                </a:solidFill>
              </a:rPr>
              <a:t>Cloud</a:t>
            </a:r>
            <a:r>
              <a:rPr lang="en-US" sz="3200" i="1" dirty="0">
                <a:solidFill>
                  <a:srgbClr val="002060"/>
                </a:solidFill>
              </a:rPr>
              <a:t> </a:t>
            </a:r>
            <a:endParaRPr lang="en-US" sz="3200" i="1" dirty="0" smtClean="0">
              <a:solidFill>
                <a:srgbClr val="002060"/>
              </a:solidFill>
            </a:endParaRPr>
          </a:p>
          <a:p>
            <a:pPr marL="514350" indent="-514350">
              <a:buFont typeface="+mj-lt"/>
              <a:buAutoNum type="arabicPeriod"/>
            </a:pPr>
            <a:r>
              <a:rPr lang="en-US" sz="3200" b="1" i="1" dirty="0" smtClean="0">
                <a:solidFill>
                  <a:srgbClr val="002060"/>
                </a:solidFill>
              </a:rPr>
              <a:t>Private </a:t>
            </a:r>
            <a:r>
              <a:rPr lang="en-US" sz="3200" b="1" i="1" dirty="0">
                <a:solidFill>
                  <a:srgbClr val="002060"/>
                </a:solidFill>
              </a:rPr>
              <a:t>Cloud</a:t>
            </a:r>
            <a:r>
              <a:rPr lang="en-US" sz="3200" i="1" dirty="0">
                <a:solidFill>
                  <a:srgbClr val="002060"/>
                </a:solidFill>
              </a:rPr>
              <a:t> </a:t>
            </a:r>
            <a:endParaRPr lang="en-US" sz="3200" i="1" dirty="0" smtClean="0">
              <a:solidFill>
                <a:srgbClr val="002060"/>
              </a:solidFill>
            </a:endParaRPr>
          </a:p>
          <a:p>
            <a:pPr marL="514350" indent="-514350">
              <a:buFont typeface="+mj-lt"/>
              <a:buAutoNum type="arabicPeriod"/>
            </a:pPr>
            <a:r>
              <a:rPr lang="en-US" sz="3200" b="1" i="1" dirty="0" smtClean="0">
                <a:solidFill>
                  <a:srgbClr val="002060"/>
                </a:solidFill>
              </a:rPr>
              <a:t>Community </a:t>
            </a:r>
            <a:r>
              <a:rPr lang="en-US" sz="3200" b="1" i="1" dirty="0">
                <a:solidFill>
                  <a:srgbClr val="002060"/>
                </a:solidFill>
              </a:rPr>
              <a:t>Cloud</a:t>
            </a:r>
            <a:r>
              <a:rPr lang="en-US" sz="3200" i="1" dirty="0">
                <a:solidFill>
                  <a:srgbClr val="002060"/>
                </a:solidFill>
              </a:rPr>
              <a:t> </a:t>
            </a:r>
            <a:endParaRPr lang="en-US" sz="3200" i="1" dirty="0" smtClean="0">
              <a:solidFill>
                <a:srgbClr val="002060"/>
              </a:solidFill>
            </a:endParaRPr>
          </a:p>
          <a:p>
            <a:pPr marL="514350" indent="-514350">
              <a:buFont typeface="+mj-lt"/>
              <a:buAutoNum type="arabicPeriod"/>
            </a:pPr>
            <a:r>
              <a:rPr lang="en-US" sz="3200" b="1" i="1" dirty="0" smtClean="0">
                <a:solidFill>
                  <a:srgbClr val="002060"/>
                </a:solidFill>
              </a:rPr>
              <a:t>Hybrid </a:t>
            </a:r>
            <a:r>
              <a:rPr lang="en-US" sz="3200" b="1" i="1" dirty="0">
                <a:solidFill>
                  <a:srgbClr val="002060"/>
                </a:solidFill>
              </a:rPr>
              <a:t>Cloud</a:t>
            </a:r>
            <a:r>
              <a:rPr lang="en-US" sz="3200" i="1" dirty="0">
                <a:solidFill>
                  <a:srgbClr val="002060"/>
                </a:solidFill>
              </a:rPr>
              <a:t> </a:t>
            </a:r>
          </a:p>
        </p:txBody>
      </p:sp>
      <p:cxnSp>
        <p:nvCxnSpPr>
          <p:cNvPr id="7" name="Прямая соединительная линия 6"/>
          <p:cNvCxnSpPr/>
          <p:nvPr/>
        </p:nvCxnSpPr>
        <p:spPr>
          <a:xfrm>
            <a:off x="17748" y="692696"/>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Прямая соединительная линия 10"/>
          <p:cNvCxnSpPr/>
          <p:nvPr/>
        </p:nvCxnSpPr>
        <p:spPr>
          <a:xfrm>
            <a:off x="0" y="4221088"/>
            <a:ext cx="9161748"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49084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332656"/>
            <a:ext cx="8229600" cy="1252728"/>
          </a:xfrm>
        </p:spPr>
        <p:txBody>
          <a:bodyPr>
            <a:noAutofit/>
          </a:bodyPr>
          <a:lstStyle/>
          <a:p>
            <a:pPr algn="ctr"/>
            <a:r>
              <a:rPr lang="en-US" sz="4400" dirty="0"/>
              <a:t>Advantages of Cloud Computing</a:t>
            </a:r>
            <a:br>
              <a:rPr lang="en-US" sz="4400" dirty="0"/>
            </a:br>
            <a:endParaRPr lang="en-US" sz="4400" dirty="0"/>
          </a:p>
        </p:txBody>
      </p:sp>
      <p:sp>
        <p:nvSpPr>
          <p:cNvPr id="5" name="Прямоугольник 4"/>
          <p:cNvSpPr/>
          <p:nvPr/>
        </p:nvSpPr>
        <p:spPr>
          <a:xfrm>
            <a:off x="1403648" y="1772816"/>
            <a:ext cx="7553543" cy="5509200"/>
          </a:xfrm>
          <a:prstGeom prst="rect">
            <a:avLst/>
          </a:prstGeom>
        </p:spPr>
        <p:txBody>
          <a:bodyPr wrap="none">
            <a:spAutoFit/>
          </a:bodyPr>
          <a:lstStyle/>
          <a:p>
            <a:pPr marL="514350" indent="-514350">
              <a:buFont typeface="+mj-lt"/>
              <a:buAutoNum type="arabicPeriod"/>
            </a:pPr>
            <a:r>
              <a:rPr lang="en-US" sz="2800" b="1" dirty="0">
                <a:solidFill>
                  <a:srgbClr val="002060"/>
                </a:solidFill>
              </a:rPr>
              <a:t>Cost </a:t>
            </a:r>
            <a:r>
              <a:rPr lang="en-US" sz="2800" b="1" dirty="0" smtClean="0">
                <a:solidFill>
                  <a:srgbClr val="002060"/>
                </a:solidFill>
              </a:rPr>
              <a:t>Efficiency</a:t>
            </a:r>
          </a:p>
          <a:p>
            <a:pPr marL="514350" indent="-514350">
              <a:buFont typeface="+mj-lt"/>
              <a:buAutoNum type="arabicPeriod"/>
            </a:pPr>
            <a:r>
              <a:rPr lang="en-US" sz="2800" b="1" dirty="0">
                <a:solidFill>
                  <a:srgbClr val="002060"/>
                </a:solidFill>
              </a:rPr>
              <a:t>Convenience and continuous </a:t>
            </a:r>
            <a:r>
              <a:rPr lang="en-US" sz="2800" b="1" dirty="0" smtClean="0">
                <a:solidFill>
                  <a:srgbClr val="002060"/>
                </a:solidFill>
              </a:rPr>
              <a:t>availability</a:t>
            </a:r>
          </a:p>
          <a:p>
            <a:pPr marL="514350" indent="-514350">
              <a:buFont typeface="+mj-lt"/>
              <a:buAutoNum type="arabicPeriod"/>
            </a:pPr>
            <a:r>
              <a:rPr lang="en-US" sz="2800" b="1" dirty="0">
                <a:solidFill>
                  <a:srgbClr val="002060"/>
                </a:solidFill>
              </a:rPr>
              <a:t>Backup and </a:t>
            </a:r>
            <a:r>
              <a:rPr lang="en-US" sz="2800" b="1" dirty="0" smtClean="0">
                <a:solidFill>
                  <a:srgbClr val="002060"/>
                </a:solidFill>
              </a:rPr>
              <a:t>Recovery</a:t>
            </a:r>
          </a:p>
          <a:p>
            <a:pPr marL="514350" indent="-514350">
              <a:buFont typeface="+mj-lt"/>
              <a:buAutoNum type="arabicPeriod"/>
            </a:pPr>
            <a:r>
              <a:rPr lang="en-US" sz="2800" b="1" dirty="0">
                <a:solidFill>
                  <a:srgbClr val="002060"/>
                </a:solidFill>
              </a:rPr>
              <a:t>Cloud is environmentally </a:t>
            </a:r>
            <a:r>
              <a:rPr lang="en-US" sz="2800" b="1" dirty="0" smtClean="0">
                <a:solidFill>
                  <a:srgbClr val="002060"/>
                </a:solidFill>
              </a:rPr>
              <a:t>friendly</a:t>
            </a:r>
          </a:p>
          <a:p>
            <a:pPr marL="514350" indent="-514350">
              <a:buFont typeface="+mj-lt"/>
              <a:buAutoNum type="arabicPeriod"/>
            </a:pPr>
            <a:r>
              <a:rPr lang="en-US" sz="2800" b="1" dirty="0">
                <a:solidFill>
                  <a:srgbClr val="002060"/>
                </a:solidFill>
              </a:rPr>
              <a:t>Resiliency and </a:t>
            </a:r>
            <a:r>
              <a:rPr lang="en-US" sz="2800" b="1" dirty="0" smtClean="0">
                <a:solidFill>
                  <a:srgbClr val="002060"/>
                </a:solidFill>
              </a:rPr>
              <a:t>Redundancy</a:t>
            </a:r>
          </a:p>
          <a:p>
            <a:pPr marL="514350" indent="-514350">
              <a:buFont typeface="+mj-lt"/>
              <a:buAutoNum type="arabicPeriod"/>
            </a:pPr>
            <a:r>
              <a:rPr lang="en-US" sz="2800" b="1" dirty="0">
                <a:solidFill>
                  <a:srgbClr val="002060"/>
                </a:solidFill>
              </a:rPr>
              <a:t>Scalability and </a:t>
            </a:r>
            <a:r>
              <a:rPr lang="en-US" sz="2800" b="1" dirty="0" smtClean="0">
                <a:solidFill>
                  <a:srgbClr val="002060"/>
                </a:solidFill>
              </a:rPr>
              <a:t>Performance</a:t>
            </a:r>
          </a:p>
          <a:p>
            <a:pPr marL="514350" indent="-514350">
              <a:buFont typeface="+mj-lt"/>
              <a:buAutoNum type="arabicPeriod"/>
            </a:pPr>
            <a:r>
              <a:rPr lang="en-US" sz="2800" b="1" dirty="0">
                <a:solidFill>
                  <a:srgbClr val="002060"/>
                </a:solidFill>
              </a:rPr>
              <a:t>Quick deployment and ease of </a:t>
            </a:r>
            <a:r>
              <a:rPr lang="en-US" sz="2800" b="1" dirty="0" smtClean="0">
                <a:solidFill>
                  <a:srgbClr val="002060"/>
                </a:solidFill>
              </a:rPr>
              <a:t>integration</a:t>
            </a:r>
          </a:p>
          <a:p>
            <a:pPr marL="514350" indent="-514350">
              <a:buFont typeface="+mj-lt"/>
              <a:buAutoNum type="arabicPeriod"/>
            </a:pPr>
            <a:r>
              <a:rPr lang="en-US" sz="2800" b="1" dirty="0">
                <a:solidFill>
                  <a:srgbClr val="002060"/>
                </a:solidFill>
              </a:rPr>
              <a:t>Increased Storage </a:t>
            </a:r>
            <a:r>
              <a:rPr lang="en-US" sz="2800" b="1" dirty="0" smtClean="0">
                <a:solidFill>
                  <a:srgbClr val="002060"/>
                </a:solidFill>
              </a:rPr>
              <a:t>Capacity</a:t>
            </a:r>
          </a:p>
          <a:p>
            <a:pPr marL="514350" indent="-514350">
              <a:buFont typeface="+mj-lt"/>
              <a:buAutoNum type="arabicPeriod"/>
            </a:pPr>
            <a:r>
              <a:rPr lang="en-US" sz="2800" b="1" dirty="0">
                <a:solidFill>
                  <a:srgbClr val="002060"/>
                </a:solidFill>
              </a:rPr>
              <a:t>Device Diversity and Location </a:t>
            </a:r>
            <a:r>
              <a:rPr lang="en-US" sz="2800" b="1" dirty="0" smtClean="0">
                <a:solidFill>
                  <a:srgbClr val="002060"/>
                </a:solidFill>
              </a:rPr>
              <a:t>Independence</a:t>
            </a:r>
          </a:p>
          <a:p>
            <a:pPr marL="514350" indent="-514350">
              <a:buFont typeface="+mj-lt"/>
              <a:buAutoNum type="arabicPeriod"/>
            </a:pPr>
            <a:r>
              <a:rPr lang="en-US" sz="2800" b="1" dirty="0" smtClean="0">
                <a:solidFill>
                  <a:srgbClr val="002060"/>
                </a:solidFill>
              </a:rPr>
              <a:t>Smaller </a:t>
            </a:r>
            <a:r>
              <a:rPr lang="en-US" sz="2800" b="1" dirty="0">
                <a:solidFill>
                  <a:srgbClr val="002060"/>
                </a:solidFill>
              </a:rPr>
              <a:t>learning curve</a:t>
            </a:r>
            <a:endParaRPr lang="en-US" sz="2800" b="1" dirty="0" smtClean="0">
              <a:solidFill>
                <a:srgbClr val="002060"/>
              </a:solidFill>
            </a:endParaRPr>
          </a:p>
          <a:p>
            <a:pPr marL="342900" indent="-342900">
              <a:buFont typeface="+mj-lt"/>
              <a:buAutoNum type="arabicPeriod"/>
            </a:pPr>
            <a:endParaRPr lang="en-US" dirty="0"/>
          </a:p>
          <a:p>
            <a:pPr marL="342900" indent="-342900">
              <a:buFont typeface="+mj-lt"/>
              <a:buAutoNum type="arabicParenR"/>
            </a:pPr>
            <a:endParaRPr lang="en-US" dirty="0" smtClean="0"/>
          </a:p>
          <a:p>
            <a:pPr marL="342900" indent="-342900">
              <a:buFont typeface="+mj-lt"/>
              <a:buAutoNum type="arabicParenR"/>
            </a:pPr>
            <a:endParaRPr lang="en-US" dirty="0"/>
          </a:p>
          <a:p>
            <a:pPr marL="342900" indent="-342900">
              <a:buFont typeface="+mj-lt"/>
              <a:buAutoNum type="arabicParenR"/>
            </a:pPr>
            <a:endParaRPr lang="en-US" dirty="0"/>
          </a:p>
        </p:txBody>
      </p:sp>
    </p:spTree>
    <p:extLst>
      <p:ext uri="{BB962C8B-B14F-4D97-AF65-F5344CB8AC3E}">
        <p14:creationId xmlns:p14="http://schemas.microsoft.com/office/powerpoint/2010/main" val="18846494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9476" y="332656"/>
            <a:ext cx="9144000" cy="1252728"/>
          </a:xfrm>
        </p:spPr>
        <p:txBody>
          <a:bodyPr>
            <a:normAutofit fontScale="90000"/>
          </a:bodyPr>
          <a:lstStyle/>
          <a:p>
            <a:pPr algn="ctr"/>
            <a:r>
              <a:rPr lang="en-US" sz="4900" dirty="0"/>
              <a:t>Disadvantages of Cloud Computing</a:t>
            </a:r>
            <a:r>
              <a:rPr lang="en-US" dirty="0"/>
              <a:t/>
            </a:r>
            <a:br>
              <a:rPr lang="en-US" dirty="0"/>
            </a:br>
            <a:endParaRPr lang="en-US" dirty="0"/>
          </a:p>
        </p:txBody>
      </p:sp>
      <p:sp>
        <p:nvSpPr>
          <p:cNvPr id="4" name="Прямоугольник 3"/>
          <p:cNvSpPr/>
          <p:nvPr/>
        </p:nvSpPr>
        <p:spPr>
          <a:xfrm>
            <a:off x="1331640" y="1844824"/>
            <a:ext cx="7488832" cy="2554545"/>
          </a:xfrm>
          <a:prstGeom prst="rect">
            <a:avLst/>
          </a:prstGeom>
        </p:spPr>
        <p:txBody>
          <a:bodyPr wrap="square">
            <a:spAutoFit/>
          </a:bodyPr>
          <a:lstStyle/>
          <a:p>
            <a:pPr marL="514350" indent="-514350">
              <a:buFont typeface="+mj-lt"/>
              <a:buAutoNum type="arabicPeriod"/>
            </a:pPr>
            <a:r>
              <a:rPr lang="en-US" sz="3200" b="1" dirty="0">
                <a:solidFill>
                  <a:srgbClr val="002060"/>
                </a:solidFill>
              </a:rPr>
              <a:t>Security and privacy in the </a:t>
            </a:r>
            <a:r>
              <a:rPr lang="en-US" sz="3200" b="1" dirty="0" smtClean="0">
                <a:solidFill>
                  <a:srgbClr val="002060"/>
                </a:solidFill>
              </a:rPr>
              <a:t>Cloud</a:t>
            </a:r>
          </a:p>
          <a:p>
            <a:pPr marL="514350" indent="-514350">
              <a:buFont typeface="+mj-lt"/>
              <a:buAutoNum type="arabicPeriod"/>
            </a:pPr>
            <a:r>
              <a:rPr lang="en-US" sz="3200" b="1" dirty="0">
                <a:solidFill>
                  <a:srgbClr val="002060"/>
                </a:solidFill>
              </a:rPr>
              <a:t>Dependency and vendor </a:t>
            </a:r>
            <a:r>
              <a:rPr lang="en-US" sz="3200" b="1" dirty="0" smtClean="0">
                <a:solidFill>
                  <a:srgbClr val="002060"/>
                </a:solidFill>
              </a:rPr>
              <a:t>lock-in</a:t>
            </a:r>
          </a:p>
          <a:p>
            <a:pPr marL="514350" indent="-514350">
              <a:buFont typeface="+mj-lt"/>
              <a:buAutoNum type="arabicPeriod"/>
            </a:pPr>
            <a:r>
              <a:rPr lang="en-US" sz="3200" b="1" dirty="0">
                <a:solidFill>
                  <a:srgbClr val="002060"/>
                </a:solidFill>
              </a:rPr>
              <a:t>Technical Difficulties and </a:t>
            </a:r>
            <a:r>
              <a:rPr lang="en-US" sz="3200" b="1" dirty="0" smtClean="0">
                <a:solidFill>
                  <a:srgbClr val="002060"/>
                </a:solidFill>
              </a:rPr>
              <a:t>Downtime</a:t>
            </a:r>
          </a:p>
          <a:p>
            <a:pPr marL="514350" indent="-514350">
              <a:buFont typeface="+mj-lt"/>
              <a:buAutoNum type="arabicPeriod"/>
            </a:pPr>
            <a:r>
              <a:rPr lang="en-US" sz="3200" b="1" dirty="0">
                <a:solidFill>
                  <a:srgbClr val="002060"/>
                </a:solidFill>
              </a:rPr>
              <a:t>Limited control and </a:t>
            </a:r>
            <a:r>
              <a:rPr lang="en-US" sz="3200" b="1" dirty="0" smtClean="0">
                <a:solidFill>
                  <a:srgbClr val="002060"/>
                </a:solidFill>
              </a:rPr>
              <a:t>flexibility</a:t>
            </a:r>
          </a:p>
          <a:p>
            <a:pPr marL="514350" indent="-514350">
              <a:buFont typeface="+mj-lt"/>
              <a:buAutoNum type="arabicPeriod"/>
            </a:pPr>
            <a:r>
              <a:rPr lang="en-US" sz="3200" b="1" dirty="0">
                <a:solidFill>
                  <a:srgbClr val="002060"/>
                </a:solidFill>
              </a:rPr>
              <a:t>Increased Vulnerability</a:t>
            </a:r>
          </a:p>
        </p:txBody>
      </p:sp>
    </p:spTree>
    <p:extLst>
      <p:ext uri="{BB962C8B-B14F-4D97-AF65-F5344CB8AC3E}">
        <p14:creationId xmlns:p14="http://schemas.microsoft.com/office/powerpoint/2010/main" val="16470168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en-US" sz="4400" dirty="0" smtClean="0"/>
              <a:t>Conclusion about Cloud Computing</a:t>
            </a:r>
            <a:endParaRPr lang="en-US" sz="4400" dirty="0"/>
          </a:p>
        </p:txBody>
      </p:sp>
      <p:sp>
        <p:nvSpPr>
          <p:cNvPr id="4" name="Прямоугольник 3"/>
          <p:cNvSpPr/>
          <p:nvPr/>
        </p:nvSpPr>
        <p:spPr>
          <a:xfrm>
            <a:off x="683568" y="1700808"/>
            <a:ext cx="8352928" cy="4524315"/>
          </a:xfrm>
          <a:prstGeom prst="rect">
            <a:avLst/>
          </a:prstGeom>
        </p:spPr>
        <p:txBody>
          <a:bodyPr wrap="square">
            <a:spAutoFit/>
          </a:bodyPr>
          <a:lstStyle/>
          <a:p>
            <a:r>
              <a:rPr lang="en-US" sz="3200" b="1" dirty="0">
                <a:solidFill>
                  <a:srgbClr val="002060"/>
                </a:solidFill>
              </a:rPr>
              <a:t>We can </a:t>
            </a:r>
            <a:r>
              <a:rPr lang="en-US" sz="3200" b="1" dirty="0" smtClean="0">
                <a:solidFill>
                  <a:srgbClr val="002060"/>
                </a:solidFill>
              </a:rPr>
              <a:t>hope </a:t>
            </a:r>
            <a:r>
              <a:rPr lang="en-US" sz="3200" b="1" dirty="0">
                <a:solidFill>
                  <a:srgbClr val="002060"/>
                </a:solidFill>
              </a:rPr>
              <a:t>that the advantages will further grow and the disadvantages will be </a:t>
            </a:r>
            <a:r>
              <a:rPr lang="en-US" sz="3200" b="1" dirty="0" smtClean="0">
                <a:solidFill>
                  <a:srgbClr val="002060"/>
                </a:solidFill>
              </a:rPr>
              <a:t>mitigated. </a:t>
            </a:r>
          </a:p>
          <a:p>
            <a:r>
              <a:rPr lang="en-US" sz="3200" b="1" dirty="0" smtClean="0">
                <a:solidFill>
                  <a:srgbClr val="002060"/>
                </a:solidFill>
              </a:rPr>
              <a:t>Despite </a:t>
            </a:r>
            <a:r>
              <a:rPr lang="en-US" sz="3200" b="1" dirty="0">
                <a:solidFill>
                  <a:srgbClr val="002060"/>
                </a:solidFill>
              </a:rPr>
              <a:t>its disadvantages and the fact that it is still in an infant age, </a:t>
            </a:r>
            <a:r>
              <a:rPr lang="en-US" sz="3200" b="1" dirty="0" smtClean="0">
                <a:solidFill>
                  <a:srgbClr val="002060"/>
                </a:solidFill>
              </a:rPr>
              <a:t>Cloud Computing </a:t>
            </a:r>
            <a:r>
              <a:rPr lang="en-US" sz="3200" b="1" dirty="0">
                <a:solidFill>
                  <a:srgbClr val="002060"/>
                </a:solidFill>
              </a:rPr>
              <a:t>remains strong and has great potential for the future. Its user base grows constantly and more big players are attracted to it, offering better and more fine tuned services and solutions. </a:t>
            </a:r>
          </a:p>
        </p:txBody>
      </p:sp>
    </p:spTree>
    <p:extLst>
      <p:ext uri="{BB962C8B-B14F-4D97-AF65-F5344CB8AC3E}">
        <p14:creationId xmlns:p14="http://schemas.microsoft.com/office/powerpoint/2010/main" val="19072650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en-US" dirty="0" smtClean="0"/>
              <a:t>Cloud and Internet- Mobile </a:t>
            </a:r>
            <a:r>
              <a:rPr lang="en-US" dirty="0" smtClean="0"/>
              <a:t>SCADA Architecture</a:t>
            </a:r>
            <a:endParaRPr lang="en-US"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1564407"/>
            <a:ext cx="7488832" cy="5184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descr="https://encrypted-tbn1.gstatic.com/images?q=tbn:ANd9GcQN4aOK2PI9CqLu-X7ajQ7Z43NHv9qsEjnWrWhBs6la_fHLb-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75656" y="3958620"/>
            <a:ext cx="432048" cy="761836"/>
          </a:xfrm>
          <a:prstGeom prst="rect">
            <a:avLst/>
          </a:prstGeom>
          <a:noFill/>
          <a:extLst>
            <a:ext uri="{909E8E84-426E-40DD-AFC4-6F175D3DCCD1}">
              <a14:hiddenFill xmlns:a14="http://schemas.microsoft.com/office/drawing/2010/main">
                <a:solidFill>
                  <a:srgbClr val="FFFFFF"/>
                </a:solidFill>
              </a14:hiddenFill>
            </a:ext>
          </a:extLst>
        </p:spPr>
      </p:pic>
      <p:cxnSp>
        <p:nvCxnSpPr>
          <p:cNvPr id="5" name="Прямая соединительная линия 4"/>
          <p:cNvCxnSpPr/>
          <p:nvPr/>
        </p:nvCxnSpPr>
        <p:spPr>
          <a:xfrm flipV="1">
            <a:off x="1946598" y="3726479"/>
            <a:ext cx="360040" cy="360040"/>
          </a:xfrm>
          <a:prstGeom prst="line">
            <a:avLst/>
          </a:prstGeom>
          <a:ln w="76200">
            <a:solidFill>
              <a:schemeClr val="accent2">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8196" name="Picture 4" descr="http://www.intermatrix.com.au/linuxtablet/static/Tablet_FrontHome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770049">
            <a:off x="7067918" y="3749327"/>
            <a:ext cx="1258164" cy="696329"/>
          </a:xfrm>
          <a:prstGeom prst="rect">
            <a:avLst/>
          </a:prstGeom>
          <a:noFill/>
          <a:extLst>
            <a:ext uri="{909E8E84-426E-40DD-AFC4-6F175D3DCCD1}">
              <a14:hiddenFill xmlns:a14="http://schemas.microsoft.com/office/drawing/2010/main">
                <a:solidFill>
                  <a:srgbClr val="FFFFFF"/>
                </a:solidFill>
              </a14:hiddenFill>
            </a:ext>
          </a:extLst>
        </p:spPr>
      </p:pic>
      <p:cxnSp>
        <p:nvCxnSpPr>
          <p:cNvPr id="7" name="Прямая соединительная линия 6"/>
          <p:cNvCxnSpPr/>
          <p:nvPr/>
        </p:nvCxnSpPr>
        <p:spPr>
          <a:xfrm>
            <a:off x="6701308" y="3528721"/>
            <a:ext cx="720080" cy="252028"/>
          </a:xfrm>
          <a:prstGeom prst="line">
            <a:avLst/>
          </a:prstGeom>
          <a:ln w="76200">
            <a:solidFill>
              <a:schemeClr val="accent2">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536314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Модульная">
  <a:themeElements>
    <a:clrScheme name="Модульная">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Модульная">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Модуль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Aspect</Template>
  <TotalTime>1758</TotalTime>
  <Words>656</Words>
  <Application>Microsoft Office PowerPoint</Application>
  <PresentationFormat>Экран (4:3)</PresentationFormat>
  <Paragraphs>134</Paragraphs>
  <Slides>27</Slides>
  <Notes>18</Notes>
  <HiddenSlides>0</HiddenSlides>
  <MMClips>0</MMClips>
  <ScaleCrop>false</ScaleCrop>
  <HeadingPairs>
    <vt:vector size="6" baseType="variant">
      <vt:variant>
        <vt:lpstr>Тема</vt:lpstr>
      </vt:variant>
      <vt:variant>
        <vt:i4>1</vt:i4>
      </vt:variant>
      <vt:variant>
        <vt:lpstr>Внедренные серверы OLE</vt:lpstr>
      </vt:variant>
      <vt:variant>
        <vt:i4>2</vt:i4>
      </vt:variant>
      <vt:variant>
        <vt:lpstr>Заголовки слайдов</vt:lpstr>
      </vt:variant>
      <vt:variant>
        <vt:i4>27</vt:i4>
      </vt:variant>
    </vt:vector>
  </HeadingPairs>
  <TitlesOfParts>
    <vt:vector size="30" baseType="lpstr">
      <vt:lpstr>Модульная</vt:lpstr>
      <vt:lpstr>Microsoft Word Document</vt:lpstr>
      <vt:lpstr>CorelDRAW.Graphic.14</vt:lpstr>
      <vt:lpstr>Cloud Computing and Mobile Internet in Development and Implementation of Urban ITS  </vt:lpstr>
      <vt:lpstr>Презентация PowerPoint</vt:lpstr>
      <vt:lpstr>Mobile Internet Definition</vt:lpstr>
      <vt:lpstr>Cloud Computing Definition</vt:lpstr>
      <vt:lpstr> </vt:lpstr>
      <vt:lpstr>Advantages of Cloud Computing </vt:lpstr>
      <vt:lpstr>Disadvantages of Cloud Computing </vt:lpstr>
      <vt:lpstr>Conclusion about Cloud Computing</vt:lpstr>
      <vt:lpstr>Cloud and Internet- Mobile SCADA Architecture</vt:lpstr>
      <vt:lpstr>Hunedoara county ITS for monitoring passenger transport</vt:lpstr>
      <vt:lpstr>Hunedoara county ITS for monitoring passenger transport</vt:lpstr>
      <vt:lpstr>Hunedoara county ITS for monitoring passenger transport</vt:lpstr>
      <vt:lpstr>Hunedoara county ITS for monitoring passenger transport</vt:lpstr>
      <vt:lpstr>Hunedoara county ITS for monitoring passenger transport</vt:lpstr>
      <vt:lpstr>Hunedoara county ITS for monitoring passenger transport</vt:lpstr>
      <vt:lpstr>Hunedoara county ITS for monitoring passenger transport</vt:lpstr>
      <vt:lpstr>Hunedoara county ITS for monitoring passenger transport</vt:lpstr>
      <vt:lpstr>SCADA- system of cleaning  of garbage containers  </vt:lpstr>
      <vt:lpstr>SCADA- system of cleaning  of garbage containers</vt:lpstr>
      <vt:lpstr>SCADA- system of cleaning  of garbage containers </vt:lpstr>
      <vt:lpstr>SCADA- system of cleaning  of garbage containers </vt:lpstr>
      <vt:lpstr>SCADA- system of cleaning  of garbage containers </vt:lpstr>
      <vt:lpstr>SCADA- system of cleaning  of garbage containers </vt:lpstr>
      <vt:lpstr>SCADA- system of cleaning  of garbage containers </vt:lpstr>
      <vt:lpstr>SCADA- system of cleaning  of garbage containers </vt:lpstr>
      <vt:lpstr>SCADA- system of cleaning  of garbage containers </vt:lpstr>
      <vt:lpstr>END</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Syscom</dc:creator>
  <cp:lastModifiedBy>Syscom</cp:lastModifiedBy>
  <cp:revision>225</cp:revision>
  <dcterms:created xsi:type="dcterms:W3CDTF">2014-03-03T09:11:21Z</dcterms:created>
  <dcterms:modified xsi:type="dcterms:W3CDTF">2014-03-24T13:49:12Z</dcterms:modified>
</cp:coreProperties>
</file>